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92" r:id="rId4"/>
    <p:sldId id="293" r:id="rId5"/>
    <p:sldId id="277" r:id="rId6"/>
    <p:sldId id="278" r:id="rId7"/>
    <p:sldId id="295" r:id="rId8"/>
    <p:sldId id="294" r:id="rId9"/>
    <p:sldId id="280" r:id="rId10"/>
    <p:sldId id="281" r:id="rId11"/>
    <p:sldId id="296" r:id="rId12"/>
    <p:sldId id="285" r:id="rId13"/>
    <p:sldId id="284" r:id="rId14"/>
    <p:sldId id="297" r:id="rId15"/>
    <p:sldId id="286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a Groenen" initials="CG" lastIdx="0" clrIdx="0">
    <p:extLst>
      <p:ext uri="{19B8F6BF-5375-455C-9EA6-DF929625EA0E}">
        <p15:presenceInfo xmlns:p15="http://schemas.microsoft.com/office/powerpoint/2012/main" userId="0d3d63afe10309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7"/>
  </p:normalViewPr>
  <p:slideViewPr>
    <p:cSldViewPr snapToGrid="0" snapToObjects="1">
      <p:cViewPr>
        <p:scale>
          <a:sx n="68" d="100"/>
          <a:sy n="68" d="100"/>
        </p:scale>
        <p:origin x="108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9713-2001-B143-B666-BDA3CF3669AE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A1D7-2305-3B47-AD69-69BD94CFA4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06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F9E2E-88D0-DD4F-AEAF-455EA3768BC1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89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54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62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0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95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45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80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3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39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88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70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F499BA8-80CC-BF4D-95F2-1B8F555651D0}" type="datetimeFigureOut">
              <a:rPr lang="nl-NL" smtClean="0"/>
              <a:t>17-03-19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72EB063F-E581-F244-8EE2-EF931F6B2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jpg"/><Relationship Id="rId7" Type="http://schemas.openxmlformats.org/officeDocument/2006/relationships/image" Target="../media/image18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20.tiff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89B55-12CA-A04F-86D4-75FEDDC2A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nl-NL" sz="4800" dirty="0"/>
              <a:t>De Zorgstandaard</a:t>
            </a:r>
            <a:br>
              <a:rPr lang="nl-NL" sz="4800" dirty="0"/>
            </a:br>
            <a:r>
              <a:rPr lang="nl-NL" sz="4800" dirty="0"/>
              <a:t>Integrale Geboortezorg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C25B3C-DBA8-2F48-BDA9-6CE22017D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363656"/>
            <a:ext cx="6080030" cy="1113600"/>
          </a:xfrm>
        </p:spPr>
        <p:txBody>
          <a:bodyPr>
            <a:noAutofit/>
          </a:bodyPr>
          <a:lstStyle/>
          <a:p>
            <a:r>
              <a:rPr lang="nl-NL" sz="1400" dirty="0"/>
              <a:t>Carola Groenen</a:t>
            </a:r>
          </a:p>
          <a:p>
            <a:r>
              <a:rPr lang="nl-NL" sz="1400" dirty="0"/>
              <a:t>Verloskundige </a:t>
            </a:r>
            <a:r>
              <a:rPr lang="nl-NL" sz="1400" dirty="0" err="1"/>
              <a:t>n.p</a:t>
            </a:r>
            <a:r>
              <a:rPr lang="nl-NL" sz="1400" dirty="0"/>
              <a:t>.</a:t>
            </a:r>
          </a:p>
          <a:p>
            <a:r>
              <a:rPr lang="nl-NL" sz="1400" dirty="0"/>
              <a:t>Lid expertcommissie kwaliteit-geboortezorg Zorginstituut NL</a:t>
            </a:r>
          </a:p>
        </p:txBody>
      </p:sp>
      <p:pic>
        <p:nvPicPr>
          <p:cNvPr id="4" name="Afbeelding 3" descr="Zorgstandaard.JPG">
            <a:extLst>
              <a:ext uri="{FF2B5EF4-FFF2-40B4-BE49-F238E27FC236}">
                <a16:creationId xmlns:a16="http://schemas.microsoft.com/office/drawing/2014/main" id="{DFD5A45D-21F9-F049-A31A-13FA58C0C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1" b="2"/>
          <a:stretch/>
        </p:blipFill>
        <p:spPr>
          <a:xfrm rot="5400000">
            <a:off x="490682" y="1538946"/>
            <a:ext cx="4578096" cy="37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nl-NL" dirty="0"/>
              <a:t>Zorginhoudelijke Indicatoren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dirty="0"/>
              <a:t>1. AOI </a:t>
            </a:r>
          </a:p>
          <a:p>
            <a:pPr marL="0" indent="0">
              <a:buNone/>
            </a:pPr>
            <a:r>
              <a:rPr lang="nl-NL" sz="1800" dirty="0"/>
              <a:t>De AOI-5 gaat om 5 niet-gewenste uitkomsten (Adverse </a:t>
            </a:r>
            <a:r>
              <a:rPr lang="nl-NL" sz="1800" dirty="0" err="1"/>
              <a:t>Outcome</a:t>
            </a:r>
            <a:r>
              <a:rPr lang="nl-NL" sz="1800" dirty="0"/>
              <a:t> 	Index) 	die uit de </a:t>
            </a:r>
            <a:r>
              <a:rPr lang="nl-NL" sz="1800" dirty="0" err="1"/>
              <a:t>Perined</a:t>
            </a:r>
            <a:r>
              <a:rPr lang="nl-NL" sz="1800" dirty="0"/>
              <a:t>-registraties wordt gehaald voor het hele 	VSV. De 5 uitkomsten zijn: Sterfte baby, opname baby op de NICU, 	</a:t>
            </a:r>
            <a:r>
              <a:rPr lang="nl-NL" sz="1800" dirty="0" err="1"/>
              <a:t>Apgar</a:t>
            </a:r>
            <a:r>
              <a:rPr lang="nl-NL" sz="1800" dirty="0"/>
              <a:t> 	&gt;/7, </a:t>
            </a:r>
            <a:r>
              <a:rPr lang="nl-NL" sz="1800" dirty="0" err="1"/>
              <a:t>fluxus</a:t>
            </a:r>
            <a:r>
              <a:rPr lang="nl-NL" sz="1800" dirty="0"/>
              <a:t> en ernstige perineumruptuur. </a:t>
            </a:r>
          </a:p>
          <a:p>
            <a:pPr marL="0" indent="0">
              <a:buNone/>
            </a:pPr>
            <a:r>
              <a:rPr lang="nl-NL" sz="1800" dirty="0"/>
              <a:t>2. Aard zorg (</a:t>
            </a:r>
            <a:r>
              <a:rPr lang="nl-NL" sz="1800" dirty="0" err="1"/>
              <a:t>sp</a:t>
            </a:r>
            <a:r>
              <a:rPr lang="nl-NL" sz="1800" dirty="0"/>
              <a:t> partus-sectio-epiduraal)</a:t>
            </a:r>
          </a:p>
          <a:p>
            <a:pPr marL="0" indent="0">
              <a:buNone/>
            </a:pPr>
            <a:r>
              <a:rPr lang="nl-NL" sz="1800" dirty="0"/>
              <a:t>3. Borstvoeding (1</a:t>
            </a:r>
            <a:r>
              <a:rPr lang="nl-NL" sz="1800" baseline="30000" dirty="0"/>
              <a:t>e</a:t>
            </a:r>
            <a:r>
              <a:rPr lang="nl-NL" sz="1800" dirty="0"/>
              <a:t> dag thuis en 8</a:t>
            </a:r>
            <a:r>
              <a:rPr lang="nl-NL" sz="1800" baseline="30000" dirty="0"/>
              <a:t>e</a:t>
            </a:r>
            <a:r>
              <a:rPr lang="nl-NL" sz="1800" dirty="0"/>
              <a:t> dag)</a:t>
            </a:r>
          </a:p>
          <a:p>
            <a:pPr marL="0" indent="0">
              <a:buNone/>
            </a:pPr>
            <a:r>
              <a:rPr lang="nl-NL" sz="1800" dirty="0"/>
              <a:t>4. Plaats zorg (zorg voor 10 </a:t>
            </a:r>
            <a:r>
              <a:rPr lang="nl-NL" sz="1800" dirty="0" err="1"/>
              <a:t>wkn</a:t>
            </a:r>
            <a:r>
              <a:rPr lang="nl-NL" sz="1800" dirty="0"/>
              <a:t>-locatie partus-overdracht </a:t>
            </a:r>
            <a:r>
              <a:rPr lang="nl-NL" sz="1800" dirty="0" err="1"/>
              <a:t>durante</a:t>
            </a:r>
            <a:r>
              <a:rPr lang="nl-NL" sz="1800" dirty="0"/>
              <a:t> </a:t>
            </a:r>
            <a:r>
              <a:rPr lang="nl-NL" sz="1800" dirty="0" err="1"/>
              <a:t>partu</a:t>
            </a:r>
            <a:r>
              <a:rPr lang="nl-NL" sz="1800" dirty="0"/>
              <a:t>-overdracht kind pp)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2800" b="1" dirty="0"/>
              <a:t>Via </a:t>
            </a:r>
            <a:r>
              <a:rPr lang="nl-NL" sz="2800" b="1" dirty="0" err="1"/>
              <a:t>Perined</a:t>
            </a:r>
            <a:r>
              <a:rPr lang="nl-NL" sz="2800" b="1" dirty="0"/>
              <a:t> LVR naar </a:t>
            </a:r>
            <a:r>
              <a:rPr lang="nl-NL" sz="2800" b="1" dirty="0" err="1"/>
              <a:t>ZiN</a:t>
            </a:r>
            <a:endParaRPr lang="nl-NL" sz="2800" b="1" dirty="0"/>
          </a:p>
        </p:txBody>
      </p:sp>
      <p:pic>
        <p:nvPicPr>
          <p:cNvPr id="6" name="Afbeelding 5" descr="Zorgstandaar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/>
          <a:stretch/>
        </p:blipFill>
        <p:spPr>
          <a:xfrm rot="5400000">
            <a:off x="6439637" y="1105637"/>
            <a:ext cx="6858000" cy="46467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51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nl-NL" dirty="0"/>
              <a:t>Klantpreferenties</a:t>
            </a:r>
            <a:br>
              <a:rPr lang="nl-NL" dirty="0"/>
            </a:br>
            <a:r>
              <a:rPr lang="nl-NL" dirty="0"/>
              <a:t>1 mei 2018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Zorgaanbod op organisatieniveau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rabicPeriod"/>
            </a:pPr>
            <a:r>
              <a:rPr lang="nl-NL" sz="2800" dirty="0"/>
              <a:t>VSV</a:t>
            </a:r>
          </a:p>
          <a:p>
            <a:pPr marL="514350" indent="-514350">
              <a:buAutoNum type="arabicPeriod"/>
            </a:pPr>
            <a:r>
              <a:rPr lang="nl-NL" sz="2800" dirty="0"/>
              <a:t>Ziekenhuis</a:t>
            </a:r>
          </a:p>
          <a:p>
            <a:pPr marL="514350" indent="-514350">
              <a:buAutoNum type="arabicPeriod"/>
            </a:pPr>
            <a:r>
              <a:rPr lang="nl-NL" sz="2800" dirty="0"/>
              <a:t>Verloskundigenpraktijk</a:t>
            </a:r>
          </a:p>
          <a:p>
            <a:pPr marL="514350" indent="-514350">
              <a:buAutoNum type="arabicPeriod"/>
            </a:pPr>
            <a:r>
              <a:rPr lang="nl-NL" sz="2800" dirty="0"/>
              <a:t>Kraamzorgorganisatie</a:t>
            </a:r>
          </a:p>
          <a:p>
            <a:pPr marL="0" indent="0">
              <a:buNone/>
            </a:pPr>
            <a:endParaRPr lang="nl-NL" sz="2800" b="1" dirty="0"/>
          </a:p>
        </p:txBody>
      </p:sp>
      <p:pic>
        <p:nvPicPr>
          <p:cNvPr id="6" name="Afbeelding 5" descr="Zorgstandaar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/>
          <a:stretch/>
        </p:blipFill>
        <p:spPr>
          <a:xfrm rot="5400000">
            <a:off x="6439637" y="1105637"/>
            <a:ext cx="6858000" cy="46467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C7C974-4788-924F-8437-38D4F1749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5252">
            <a:off x="5171812" y="4476148"/>
            <a:ext cx="508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6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Ziekenhuis - VK praktijk - Kraamzorg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Welk VSV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Online faciliteiten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Voorzieningen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Zorgaanbod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Begeleidingsbeleid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Beantwoording vragen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Spreekuur tijden</a:t>
            </a:r>
          </a:p>
        </p:txBody>
      </p:sp>
      <p:pic>
        <p:nvPicPr>
          <p:cNvPr id="5" name="Afbeelding 4" descr="Zorgstanda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557">
            <a:off x="7010352" y="2718821"/>
            <a:ext cx="3332819" cy="24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1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VSV via ziekenhuis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2307945"/>
            <a:ext cx="8229600" cy="38182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Individueel geboortezorg plan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Gezamenlijk dossier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Info aan zwangeren over samenwerking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Coördinerend zorgverlener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MDO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Adviesraad (moederraad)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Zorgaanbod</a:t>
            </a:r>
          </a:p>
        </p:txBody>
      </p:sp>
      <p:pic>
        <p:nvPicPr>
          <p:cNvPr id="5" name="Afbeelding 4" descr="Zorgstanda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557">
            <a:off x="8475495" y="552583"/>
            <a:ext cx="1757879" cy="13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nl-NL" dirty="0"/>
              <a:t>Cliënten ervaringen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NPS Netto Promotor Score landelijk/ 1x jaar</a:t>
            </a:r>
          </a:p>
          <a:p>
            <a:pPr marL="0" indent="0">
              <a:buNone/>
            </a:pPr>
            <a:r>
              <a:rPr lang="nl-NL" sz="2800" dirty="0"/>
              <a:t>&amp;</a:t>
            </a:r>
          </a:p>
          <a:p>
            <a:pPr marL="0" indent="0">
              <a:buNone/>
            </a:pPr>
            <a:r>
              <a:rPr lang="nl-NL" sz="2800" dirty="0"/>
              <a:t>Regionaal instrument naar keuze, PDCA cyclus in kwaliteit jaarverslag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-&gt;2020 definitief vaststellen landelijk instrument (NPS of anders)</a:t>
            </a:r>
          </a:p>
          <a:p>
            <a:pPr marL="0" indent="0">
              <a:buNone/>
            </a:pPr>
            <a:endParaRPr lang="nl-NL" sz="2800" b="1" dirty="0"/>
          </a:p>
        </p:txBody>
      </p:sp>
      <p:pic>
        <p:nvPicPr>
          <p:cNvPr id="6" name="Afbeelding 5" descr="Zorgstandaar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/>
          <a:stretch/>
        </p:blipFill>
        <p:spPr>
          <a:xfrm rot="5400000">
            <a:off x="6439637" y="1105637"/>
            <a:ext cx="6858000" cy="46467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3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-416479"/>
            <a:ext cx="10058400" cy="2510455"/>
          </a:xfrm>
        </p:spPr>
        <p:txBody>
          <a:bodyPr/>
          <a:lstStyle/>
          <a:p>
            <a:pPr algn="ctr"/>
            <a:r>
              <a:rPr lang="nl-NL" dirty="0"/>
              <a:t>Rol verdeling </a:t>
            </a:r>
          </a:p>
        </p:txBody>
      </p:sp>
      <p:pic>
        <p:nvPicPr>
          <p:cNvPr id="4" name="Tijdelijke aanduiding voor inhoud 3" descr="cpz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37" y="2120900"/>
            <a:ext cx="7374276" cy="4051300"/>
          </a:xfrm>
        </p:spPr>
      </p:pic>
      <p:pic>
        <p:nvPicPr>
          <p:cNvPr id="5" name="Afbeelding 4" descr="college+perinatale+zorg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77" y="2461888"/>
            <a:ext cx="5699754" cy="19759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655" y="4842980"/>
            <a:ext cx="2328967" cy="12759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75" y="4658279"/>
            <a:ext cx="3446881" cy="184428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238" y="1225281"/>
            <a:ext cx="5100624" cy="146343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B634763-8EF8-6D4D-9129-2BE34EF99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597" y="1705722"/>
            <a:ext cx="1940079" cy="7144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19386A-58C3-E843-ACF0-CE6A82D34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481" y="1288723"/>
            <a:ext cx="1839857" cy="13016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DF392-4940-1246-AAE4-9522E234B6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325"/>
          <a:stretch/>
        </p:blipFill>
        <p:spPr>
          <a:xfrm>
            <a:off x="4051474" y="4842199"/>
            <a:ext cx="3369910" cy="16603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25E1D11-F3F0-5448-B649-D215EBA9A2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654" y="747516"/>
            <a:ext cx="2777423" cy="7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3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pic>
        <p:nvPicPr>
          <p:cNvPr id="4" name="Tijdelijke aanduiding voor inhoud 3" descr="Network-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1222265" y="274639"/>
            <a:ext cx="8229600" cy="4525963"/>
          </a:xfrm>
        </p:spPr>
      </p:pic>
      <p:pic>
        <p:nvPicPr>
          <p:cNvPr id="6" name="Afbeelding 5" descr="Zorgstanda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8131">
            <a:off x="7036367" y="3267125"/>
            <a:ext cx="3711297" cy="27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Waarom een zorgstandaard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ACD640AB-D5D1-E741-9791-E8BAE0D21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   </a:t>
            </a: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8A691A7E-4A4A-2041-B1DE-0D27186994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   </a:t>
            </a:r>
          </a:p>
        </p:txBody>
      </p:sp>
      <p:pic>
        <p:nvPicPr>
          <p:cNvPr id="7" name="Tijdelijke aanduiding voor inhoud 3" descr="Network-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"/>
          <a:stretch/>
        </p:blipFill>
        <p:spPr>
          <a:xfrm>
            <a:off x="1559631" y="2358285"/>
            <a:ext cx="3621025" cy="2676119"/>
          </a:xfrm>
          <a:prstGeom prst="rect">
            <a:avLst/>
          </a:prstGeom>
        </p:spPr>
      </p:pic>
      <p:pic>
        <p:nvPicPr>
          <p:cNvPr id="17" name="Tijdelijke aanduiding voor inhoud 1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64928090-0191-264B-BB47-57C754F9A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958" y="2358285"/>
            <a:ext cx="3781411" cy="32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4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E7418CA-9F96-49D1-B955-4F02271D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0CBA4-F262-0545-9FF3-EB31F32C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4220718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Wettelijke</a:t>
            </a:r>
            <a:r>
              <a:rPr lang="en-US" dirty="0"/>
              <a:t> </a:t>
            </a:r>
            <a:r>
              <a:rPr lang="en-US" dirty="0" err="1"/>
              <a:t>regelgeving</a:t>
            </a:r>
            <a:endParaRPr lang="en-US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C3DA0C-B5D5-1F4D-A612-AAD4D382E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25"/>
          <a:stretch/>
        </p:blipFill>
        <p:spPr>
          <a:xfrm>
            <a:off x="788545" y="2322695"/>
            <a:ext cx="3369910" cy="1660363"/>
          </a:xfrm>
          <a:prstGeom prst="rect">
            <a:avLst/>
          </a:prstGeom>
        </p:spPr>
      </p:pic>
      <p:pic>
        <p:nvPicPr>
          <p:cNvPr id="20" name="Tijdelijke aanduiding voor inhoud 14">
            <a:extLst>
              <a:ext uri="{FF2B5EF4-FFF2-40B4-BE49-F238E27FC236}">
                <a16:creationId xmlns:a16="http://schemas.microsoft.com/office/drawing/2014/main" id="{263468A5-EB16-3544-8D54-E64C551AC3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67" r="2" b="2"/>
          <a:stretch/>
        </p:blipFill>
        <p:spPr>
          <a:xfrm>
            <a:off x="788545" y="271463"/>
            <a:ext cx="3369910" cy="166035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1C3794A-D038-DB40-BE35-01946D630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07" r="-3" b="-3"/>
          <a:stretch/>
        </p:blipFill>
        <p:spPr>
          <a:xfrm>
            <a:off x="640080" y="4373933"/>
            <a:ext cx="3369910" cy="166035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56B673-F703-49EB-8817-C7DD2299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35" y="1524000"/>
            <a:ext cx="69018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1EF35-CEC0-4B8B-AE93-AD5E48C5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303DE9-2485-4F1D-B012-8CA37DFC9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30AD81-6FA4-44C2-B8BC-651ABA4CC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F7F7CA9E-EE5C-9E42-BE3F-3CD0C683E8A6}"/>
              </a:ext>
            </a:extLst>
          </p:cNvPr>
          <p:cNvSpPr txBox="1"/>
          <p:nvPr/>
        </p:nvSpPr>
        <p:spPr>
          <a:xfrm>
            <a:off x="4970109" y="2121408"/>
            <a:ext cx="673027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4E0CBA4-F262-0545-9FF3-EB31F32C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nl-NL" sz="2000" i="1" dirty="0"/>
              <a:t>Transparantie - bewaken – doorzettingsmacht</a:t>
            </a:r>
            <a:br>
              <a:rPr lang="nl-NL" sz="2000" i="1" dirty="0"/>
            </a:br>
            <a:br>
              <a:rPr lang="nl-NL" sz="2000" i="1" dirty="0"/>
            </a:br>
            <a:r>
              <a:rPr lang="nl-NL" sz="2400" dirty="0"/>
              <a:t>Regierol bij CPZ; </a:t>
            </a:r>
            <a:br>
              <a:rPr lang="nl-NL" sz="2400" dirty="0"/>
            </a:br>
            <a:r>
              <a:rPr lang="nl-NL" sz="2400" dirty="0"/>
              <a:t>verenigde landelijke koepels</a:t>
            </a:r>
            <a:br>
              <a:rPr lang="nl-NL" sz="2000" dirty="0"/>
            </a:br>
            <a:endParaRPr lang="en-US" sz="2000" dirty="0"/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263468A5-EB16-3544-8D54-E64C551AC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67" r="2" b="2"/>
          <a:stretch/>
        </p:blipFill>
        <p:spPr>
          <a:xfrm>
            <a:off x="0" y="1710419"/>
            <a:ext cx="4650069" cy="22910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7F7CA9E-EE5C-9E42-BE3F-3CD0C683E8A6}"/>
              </a:ext>
            </a:extLst>
          </p:cNvPr>
          <p:cNvSpPr txBox="1"/>
          <p:nvPr/>
        </p:nvSpPr>
        <p:spPr>
          <a:xfrm>
            <a:off x="4970109" y="2121408"/>
            <a:ext cx="673027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159312E-33FE-0C47-8687-0EC4B938F14A}"/>
              </a:ext>
            </a:extLst>
          </p:cNvPr>
          <p:cNvSpPr txBox="1"/>
          <p:nvPr/>
        </p:nvSpPr>
        <p:spPr>
          <a:xfrm>
            <a:off x="5557837" y="2286000"/>
            <a:ext cx="5686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nl-NL" sz="2400" dirty="0"/>
              <a:t>Zorgstandaard integrale geboortezorg</a:t>
            </a:r>
          </a:p>
          <a:p>
            <a:pPr marL="342900" indent="-342900">
              <a:buFont typeface="Wingdings" pitchFamily="2" charset="2"/>
              <a:buChar char="ü"/>
            </a:pPr>
            <a:endParaRPr lang="nl-NL" sz="2400" dirty="0"/>
          </a:p>
          <a:p>
            <a:pPr marL="514350" indent="-514350">
              <a:buFont typeface="Wingdings" pitchFamily="2" charset="2"/>
              <a:buChar char="ü"/>
            </a:pPr>
            <a:r>
              <a:rPr lang="nl-NL" sz="2400" dirty="0"/>
              <a:t>Cliënten versie Zorgstandaard</a:t>
            </a:r>
          </a:p>
          <a:p>
            <a:pPr marL="342900" indent="-342900">
              <a:buFont typeface="Wingdings" pitchFamily="2" charset="2"/>
              <a:buChar char="ü"/>
            </a:pPr>
            <a:endParaRPr lang="nl-NL" sz="2400" dirty="0"/>
          </a:p>
          <a:p>
            <a:pPr marL="514350" indent="-514350">
              <a:buFont typeface="Wingdings" pitchFamily="2" charset="2"/>
              <a:buChar char="ü"/>
            </a:pPr>
            <a:r>
              <a:rPr lang="nl-NL" sz="2400" dirty="0"/>
              <a:t>Implementatieplan Zorgstandaard</a:t>
            </a:r>
          </a:p>
          <a:p>
            <a:pPr marL="342900" indent="-342900">
              <a:buFont typeface="Wingdings" pitchFamily="2" charset="2"/>
              <a:buChar char="ü"/>
            </a:pPr>
            <a:endParaRPr lang="nl-NL" sz="2400" dirty="0"/>
          </a:p>
          <a:p>
            <a:pPr marL="514350" indent="-514350">
              <a:buFont typeface="Wingdings" pitchFamily="2" charset="2"/>
              <a:buChar char="ü"/>
            </a:pPr>
            <a:r>
              <a:rPr lang="nl-NL" sz="2400" dirty="0"/>
              <a:t>Indicatoren integrale geboortezorg   </a:t>
            </a:r>
          </a:p>
        </p:txBody>
      </p:sp>
    </p:spTree>
    <p:extLst>
      <p:ext uri="{BB962C8B-B14F-4D97-AF65-F5344CB8AC3E}">
        <p14:creationId xmlns:p14="http://schemas.microsoft.com/office/powerpoint/2010/main" val="176697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3400" dirty="0"/>
              <a:t>Waar kan de zwangere op rekenen?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idx="1"/>
          </p:nvPr>
        </p:nvSpPr>
        <p:spPr>
          <a:xfrm>
            <a:off x="6355080" y="2121408"/>
            <a:ext cx="4773168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defRPr/>
            </a:pPr>
            <a:endParaRPr lang="nl-NL" sz="1400" dirty="0"/>
          </a:p>
          <a:p>
            <a:pPr marL="0" indent="0">
              <a:defRPr/>
            </a:pPr>
            <a:r>
              <a:rPr lang="nl-NL" sz="2400" dirty="0"/>
              <a:t>De zorgvraag en keuzevrijheid van de zwangere staat centraal</a:t>
            </a:r>
          </a:p>
          <a:p>
            <a:pPr marL="0" indent="0">
              <a:defRPr/>
            </a:pPr>
            <a:r>
              <a:rPr lang="nl-NL" sz="2400" dirty="0"/>
              <a:t>Een interprofessioneel geboortezorg</a:t>
            </a:r>
            <a:r>
              <a:rPr lang="nl-NL" sz="2400" u="sng" dirty="0"/>
              <a:t>team</a:t>
            </a:r>
            <a:r>
              <a:rPr lang="nl-NL" sz="2400" dirty="0"/>
              <a:t> staat voor haar klaar</a:t>
            </a:r>
          </a:p>
          <a:p>
            <a:pPr marL="0" indent="0">
              <a:defRPr/>
            </a:pPr>
            <a:r>
              <a:rPr lang="nl-NL" sz="2400" dirty="0"/>
              <a:t>Het team is gezamenlijk verantwoordelijk voor goede zorg (beleid)</a:t>
            </a:r>
          </a:p>
          <a:p>
            <a:pPr marL="0" indent="0">
              <a:defRPr/>
            </a:pPr>
            <a:r>
              <a:rPr lang="nl-NL" sz="2400" dirty="0"/>
              <a:t>Leren door evaluatie van uitkomsten en cliëntervaringen:</a:t>
            </a:r>
          </a:p>
          <a:p>
            <a:pPr marL="0" indent="0">
              <a:buNone/>
              <a:defRPr/>
            </a:pPr>
            <a:r>
              <a:rPr lang="nl-NL" sz="2400" dirty="0"/>
              <a:t>kwalitatief nóg betere zorg</a:t>
            </a:r>
          </a:p>
          <a:p>
            <a:pPr marL="0" indent="0">
              <a:defRPr/>
            </a:pPr>
            <a:endParaRPr lang="nl-NL" sz="1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062EB9B-0EEA-764E-A8FB-2173190B1992}" type="slidenum">
              <a:rPr lang="nl-NL"/>
              <a:pPr>
                <a:spcAft>
                  <a:spcPts val="600"/>
                </a:spcAft>
                <a:defRPr/>
              </a:pPr>
              <a:t>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42" y="2875879"/>
            <a:ext cx="4773168" cy="26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nl-NL" dirty="0"/>
              <a:t>at is nieuw?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280" y="1657350"/>
            <a:ext cx="6743844" cy="4514850"/>
          </a:xfrm>
        </p:spPr>
        <p:txBody>
          <a:bodyPr>
            <a:noAutofit/>
          </a:bodyPr>
          <a:lstStyle/>
          <a:p>
            <a:r>
              <a:rPr lang="nl-NL" sz="2400" dirty="0"/>
              <a:t>Hoofdstuk 9  Samenwerkingsstructuur</a:t>
            </a:r>
          </a:p>
          <a:p>
            <a:r>
              <a:rPr lang="nl-NL" sz="2400" dirty="0"/>
              <a:t>Inhoud! -&gt; Organisatie en financiën als middel</a:t>
            </a:r>
          </a:p>
          <a:p>
            <a:r>
              <a:rPr lang="nl-NL" sz="2400" dirty="0"/>
              <a:t>Uitvoerbaar in ieder VSV</a:t>
            </a:r>
          </a:p>
          <a:p>
            <a:endParaRPr lang="nl-NL" sz="2400" dirty="0"/>
          </a:p>
          <a:p>
            <a:r>
              <a:rPr lang="nl-NL" sz="2400" dirty="0"/>
              <a:t>Coördinerend zorgverlener / casemanager</a:t>
            </a:r>
          </a:p>
          <a:p>
            <a:r>
              <a:rPr lang="nl-NL" sz="2400" dirty="0"/>
              <a:t>Geboortezorgplan en Gezamenlijke Besluitvorming</a:t>
            </a:r>
          </a:p>
          <a:p>
            <a:r>
              <a:rPr lang="nl-NL" sz="2400" dirty="0"/>
              <a:t>Cliëntenraad</a:t>
            </a:r>
          </a:p>
          <a:p>
            <a:r>
              <a:rPr lang="nl-NL" sz="2400" dirty="0"/>
              <a:t>MDO </a:t>
            </a:r>
          </a:p>
          <a:p>
            <a:r>
              <a:rPr lang="nl-NL" sz="2400" dirty="0"/>
              <a:t>VSV audit, jaarverslag</a:t>
            </a:r>
          </a:p>
        </p:txBody>
      </p:sp>
      <p:pic>
        <p:nvPicPr>
          <p:cNvPr id="4" name="Afbeelding 3" descr="Zorgstandaar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/>
          <a:stretch/>
        </p:blipFill>
        <p:spPr>
          <a:xfrm rot="5400000">
            <a:off x="6439637" y="1105637"/>
            <a:ext cx="6858000" cy="46467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10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B7A51A1-84E3-4D44-A07A-5C7CCCE6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37920-79E2-AC44-8A8E-416A8073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3363468"/>
          </a:xfrm>
          <a:ln>
            <a:noFill/>
          </a:ln>
        </p:spPr>
        <p:txBody>
          <a:bodyPr>
            <a:normAutofit fontScale="90000"/>
          </a:bodyPr>
          <a:lstStyle/>
          <a:p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r>
              <a:rPr lang="nl-NL" sz="2500" dirty="0"/>
              <a:t>Handleiding implementatietool</a:t>
            </a:r>
            <a:br>
              <a:rPr lang="nl-NL" sz="2500" dirty="0"/>
            </a:br>
            <a:r>
              <a:rPr lang="nl-NL" sz="2500" dirty="0"/>
              <a:t>Zorgstandaard integrale geboortezorg</a:t>
            </a:r>
            <a:br>
              <a:rPr lang="nl-NL" sz="2500" dirty="0"/>
            </a:br>
            <a:endParaRPr lang="nl-NL" sz="25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737781-BE67-2749-AB86-2542A181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402651C-E31B-4C7D-B593-1FD6014C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page1image3361641008">
            <a:extLst>
              <a:ext uri="{FF2B5EF4-FFF2-40B4-BE49-F238E27FC236}">
                <a16:creationId xmlns:a16="http://schemas.microsoft.com/office/drawing/2014/main" id="{4A09C9BB-388D-7041-99E0-A953B233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0"/>
            <a:ext cx="568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7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F7683-AEBA-D94F-AE36-62F61B40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484632"/>
            <a:ext cx="10058400" cy="160934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3E2DB7-E4B4-2948-A946-14BE7411E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338" y="484632"/>
            <a:ext cx="4749800" cy="1257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05451D-7BD1-934E-8F9D-91A2711D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6" y="0"/>
            <a:ext cx="1136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br>
              <a:rPr lang="nl-NL" sz="2600"/>
            </a:br>
            <a:r>
              <a:rPr lang="nl-NL" sz="2600"/>
              <a:t>Indicatoren geven inzicht in de kwaliteit van de zorg </a:t>
            </a:r>
            <a:br>
              <a:rPr lang="nl-NL" sz="2600"/>
            </a:br>
            <a:endParaRPr lang="nl-NL" sz="26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nl-NL" sz="1400"/>
              <a:t>Zorginhoudelijke indicatoren: wat zijn de uitkomsten van de geboortezorg? 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nl-NL" sz="1400"/>
              <a:t>Cliëntervarings indicatoren: hoe hebben zwangeren de geboortezorg ervaren?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nl-NL" sz="1400"/>
              <a:t>Klant preferente indicatoren: wat vinden zwangeren belangrijk in de geboortezorg?</a:t>
            </a:r>
          </a:p>
          <a:p>
            <a:pPr marL="0" indent="0" fontAlgn="t">
              <a:buNone/>
            </a:pPr>
            <a:endParaRPr lang="nl-NL" sz="1400"/>
          </a:p>
          <a:p>
            <a:pPr fontAlgn="t"/>
            <a:endParaRPr lang="nl-NL" sz="1400"/>
          </a:p>
          <a:p>
            <a:pPr marL="0" indent="0" fontAlgn="t">
              <a:buNone/>
            </a:pPr>
            <a:r>
              <a:rPr lang="nl-NL" sz="1400"/>
              <a:t>Van de uitkomsten kunnen zorgaanbieders leren en hun werk waar mogelijk verbeteren. </a:t>
            </a:r>
          </a:p>
          <a:p>
            <a:pPr marL="0" indent="0" fontAlgn="t">
              <a:buNone/>
            </a:pPr>
            <a:r>
              <a:rPr lang="nl-NL" sz="1400"/>
              <a:t>Voor zwangeren wordt het maken van keuzes voor een zorgaanbieder hierdoor gemakkelijker. </a:t>
            </a:r>
          </a:p>
          <a:p>
            <a:pPr marL="0" indent="0" fontAlgn="t">
              <a:buNone/>
            </a:pPr>
            <a:r>
              <a:rPr lang="nl-NL" sz="1400"/>
              <a:t>Verzekeraars kunnen de informatie gebruiken bij het contracteren van zorgaanbieders.</a:t>
            </a:r>
          </a:p>
          <a:p>
            <a:endParaRPr lang="nl-NL" sz="14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A1D98-C912-7047-8E1D-E210B3CB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2875879"/>
            <a:ext cx="4773168" cy="26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1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out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273</Words>
  <Application>Microsoft Macintosh PowerPoint</Application>
  <PresentationFormat>Breedbeeld</PresentationFormat>
  <Paragraphs>89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Calibri</vt:lpstr>
      <vt:lpstr>Georgia</vt:lpstr>
      <vt:lpstr>Rockwell Extra Bold</vt:lpstr>
      <vt:lpstr>Trebuchet MS</vt:lpstr>
      <vt:lpstr>Wingdings</vt:lpstr>
      <vt:lpstr>Houttype</vt:lpstr>
      <vt:lpstr>De Zorgstandaard Integrale Geboortezorg</vt:lpstr>
      <vt:lpstr>Waarom een zorgstandaard</vt:lpstr>
      <vt:lpstr>Wettelijke regelgeving</vt:lpstr>
      <vt:lpstr>Transparantie - bewaken – doorzettingsmacht  Regierol bij CPZ;  verenigde landelijke koepels </vt:lpstr>
      <vt:lpstr>Waar kan de zwangere op rekenen?</vt:lpstr>
      <vt:lpstr>Wat is nieuw?</vt:lpstr>
      <vt:lpstr>       Handleiding implementatietool Zorgstandaard integrale geboortezorg </vt:lpstr>
      <vt:lpstr> </vt:lpstr>
      <vt:lpstr> Indicatoren geven inzicht in de kwaliteit van de zorg  </vt:lpstr>
      <vt:lpstr>Zorginhoudelijke Indicatoren </vt:lpstr>
      <vt:lpstr>Klantpreferenties 1 mei 2018 </vt:lpstr>
      <vt:lpstr>Ziekenhuis - VK praktijk - Kraamzorg</vt:lpstr>
      <vt:lpstr>VSV via ziekenhuis  </vt:lpstr>
      <vt:lpstr>Cliënten ervaringen</vt:lpstr>
      <vt:lpstr>Rol verdeling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Zorgstandaard Integrale Geboortezorg</dc:title>
  <dc:creator>Carola Groenen</dc:creator>
  <cp:lastModifiedBy>Carola Groenen</cp:lastModifiedBy>
  <cp:revision>3</cp:revision>
  <dcterms:created xsi:type="dcterms:W3CDTF">2019-03-18T09:23:22Z</dcterms:created>
  <dcterms:modified xsi:type="dcterms:W3CDTF">2019-03-18T09:57:08Z</dcterms:modified>
</cp:coreProperties>
</file>