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notesMasterIdLst>
    <p:notesMasterId r:id="rId16"/>
  </p:notesMasterIdLst>
  <p:sldIdLst>
    <p:sldId id="257" r:id="rId2"/>
    <p:sldId id="256" r:id="rId3"/>
    <p:sldId id="264" r:id="rId4"/>
    <p:sldId id="261" r:id="rId5"/>
    <p:sldId id="265" r:id="rId6"/>
    <p:sldId id="269" r:id="rId7"/>
    <p:sldId id="270" r:id="rId8"/>
    <p:sldId id="271" r:id="rId9"/>
    <p:sldId id="266" r:id="rId10"/>
    <p:sldId id="259" r:id="rId11"/>
    <p:sldId id="260" r:id="rId12"/>
    <p:sldId id="267" r:id="rId13"/>
    <p:sldId id="268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25002-C1F1-4249-A8CF-7DA11249D138}" type="datetimeFigureOut">
              <a:rPr lang="nl-NL" smtClean="0"/>
              <a:t>21-3-2019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AE457-98C4-4A23-AE29-9A55B50F5E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2347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D2255C-5530-4C67-9BE2-54C8244C3820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3399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113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437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308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7207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0059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4268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540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878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0458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805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9370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81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insight.perined.nl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97C4F-7B0A-43F5-A80F-974D2565A7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 Epi!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D87C944-99C2-4FAC-A9D6-1D83B37616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Knippen binnen VSV Kiem geboortezorg</a:t>
            </a:r>
          </a:p>
          <a:p>
            <a:r>
              <a:rPr lang="nl-NL" dirty="0"/>
              <a:t>Een afnemende trend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0F0FEDD-C065-43E9-B7F4-0018ED84257F}"/>
              </a:ext>
            </a:extLst>
          </p:cNvPr>
          <p:cNvSpPr txBox="1"/>
          <p:nvPr/>
        </p:nvSpPr>
        <p:spPr>
          <a:xfrm>
            <a:off x="0" y="4607640"/>
            <a:ext cx="3505200" cy="9233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nl-NL" dirty="0"/>
              <a:t>Anita van Doorn</a:t>
            </a:r>
          </a:p>
          <a:p>
            <a:r>
              <a:rPr lang="nl-NL" dirty="0"/>
              <a:t>Calamaris Verloskundig centrum</a:t>
            </a:r>
          </a:p>
          <a:p>
            <a:r>
              <a:rPr lang="nl-NL" dirty="0"/>
              <a:t>VSV KIEM geboortezorg</a:t>
            </a:r>
          </a:p>
        </p:txBody>
      </p:sp>
    </p:spTree>
    <p:extLst>
      <p:ext uri="{BB962C8B-B14F-4D97-AF65-F5344CB8AC3E}">
        <p14:creationId xmlns:p14="http://schemas.microsoft.com/office/powerpoint/2010/main" val="2658222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A691540A-AF11-4387-BCBA-0A74EF88E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De Consortiumcijfers 1</a:t>
            </a:r>
            <a:r>
              <a:rPr lang="nl-NL" baseline="30000" dirty="0"/>
              <a:t>e</a:t>
            </a:r>
            <a:r>
              <a:rPr lang="nl-NL" dirty="0"/>
              <a:t> lijn</a:t>
            </a:r>
          </a:p>
        </p:txBody>
      </p:sp>
      <p:pic>
        <p:nvPicPr>
          <p:cNvPr id="17" name="Tijdelijke aanduiding voor inhoud 16" descr="https://insight.perined.nl/1284182984/$1606873374.jpg">
            <a:extLst>
              <a:ext uri="{FF2B5EF4-FFF2-40B4-BE49-F238E27FC236}">
                <a16:creationId xmlns:a16="http://schemas.microsoft.com/office/drawing/2014/main" id="{B11DB396-8400-4897-8E4E-6C26D662DEB5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0" y="2041825"/>
            <a:ext cx="5486399" cy="447050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" name="Tijdelijke aanduiding voor inhoud 17">
            <a:extLst>
              <a:ext uri="{FF2B5EF4-FFF2-40B4-BE49-F238E27FC236}">
                <a16:creationId xmlns:a16="http://schemas.microsoft.com/office/drawing/2014/main" id="{62718EED-7111-46B2-A15A-A96603A790C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18427886"/>
              </p:ext>
            </p:extLst>
          </p:nvPr>
        </p:nvGraphicFramePr>
        <p:xfrm>
          <a:off x="5691673" y="2045562"/>
          <a:ext cx="6158201" cy="4373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8899">
                  <a:extLst>
                    <a:ext uri="{9D8B030D-6E8A-4147-A177-3AD203B41FA5}">
                      <a16:colId xmlns:a16="http://schemas.microsoft.com/office/drawing/2014/main" val="456134878"/>
                    </a:ext>
                  </a:extLst>
                </a:gridCol>
                <a:gridCol w="405029">
                  <a:extLst>
                    <a:ext uri="{9D8B030D-6E8A-4147-A177-3AD203B41FA5}">
                      <a16:colId xmlns:a16="http://schemas.microsoft.com/office/drawing/2014/main" val="573528323"/>
                    </a:ext>
                  </a:extLst>
                </a:gridCol>
                <a:gridCol w="405029">
                  <a:extLst>
                    <a:ext uri="{9D8B030D-6E8A-4147-A177-3AD203B41FA5}">
                      <a16:colId xmlns:a16="http://schemas.microsoft.com/office/drawing/2014/main" val="2360242268"/>
                    </a:ext>
                  </a:extLst>
                </a:gridCol>
                <a:gridCol w="405029">
                  <a:extLst>
                    <a:ext uri="{9D8B030D-6E8A-4147-A177-3AD203B41FA5}">
                      <a16:colId xmlns:a16="http://schemas.microsoft.com/office/drawing/2014/main" val="3170249389"/>
                    </a:ext>
                  </a:extLst>
                </a:gridCol>
                <a:gridCol w="405029">
                  <a:extLst>
                    <a:ext uri="{9D8B030D-6E8A-4147-A177-3AD203B41FA5}">
                      <a16:colId xmlns:a16="http://schemas.microsoft.com/office/drawing/2014/main" val="270257162"/>
                    </a:ext>
                  </a:extLst>
                </a:gridCol>
                <a:gridCol w="405029">
                  <a:extLst>
                    <a:ext uri="{9D8B030D-6E8A-4147-A177-3AD203B41FA5}">
                      <a16:colId xmlns:a16="http://schemas.microsoft.com/office/drawing/2014/main" val="4279029505"/>
                    </a:ext>
                  </a:extLst>
                </a:gridCol>
                <a:gridCol w="405029">
                  <a:extLst>
                    <a:ext uri="{9D8B030D-6E8A-4147-A177-3AD203B41FA5}">
                      <a16:colId xmlns:a16="http://schemas.microsoft.com/office/drawing/2014/main" val="3458823285"/>
                    </a:ext>
                  </a:extLst>
                </a:gridCol>
                <a:gridCol w="405029">
                  <a:extLst>
                    <a:ext uri="{9D8B030D-6E8A-4147-A177-3AD203B41FA5}">
                      <a16:colId xmlns:a16="http://schemas.microsoft.com/office/drawing/2014/main" val="1944753297"/>
                    </a:ext>
                  </a:extLst>
                </a:gridCol>
                <a:gridCol w="1322985">
                  <a:extLst>
                    <a:ext uri="{9D8B030D-6E8A-4147-A177-3AD203B41FA5}">
                      <a16:colId xmlns:a16="http://schemas.microsoft.com/office/drawing/2014/main" val="2740042362"/>
                    </a:ext>
                  </a:extLst>
                </a:gridCol>
                <a:gridCol w="31114">
                  <a:extLst>
                    <a:ext uri="{9D8B030D-6E8A-4147-A177-3AD203B41FA5}">
                      <a16:colId xmlns:a16="http://schemas.microsoft.com/office/drawing/2014/main" val="2192365945"/>
                    </a:ext>
                  </a:extLst>
                </a:gridCol>
              </a:tblGrid>
              <a:tr h="433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--- Consortium Veldhoven ---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79282709"/>
                  </a:ext>
                </a:extLst>
              </a:tr>
              <a:tr h="5479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code                       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2012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2013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2014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2015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2016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2017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2018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Afname/toename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88110853"/>
                  </a:ext>
                </a:extLst>
              </a:tr>
              <a:tr h="547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Perineum en vulva gaaf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24%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22%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22%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22%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22%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22%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23%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1212817"/>
                  </a:ext>
                </a:extLst>
              </a:tr>
              <a:tr h="4371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Ruptuur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38%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39%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42%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41%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42%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45%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45%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</a:rPr>
                        <a:t>+7%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28257161"/>
                  </a:ext>
                </a:extLst>
              </a:tr>
              <a:tr h="547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Sub-totaal ruptuur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1%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1%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53008709"/>
                  </a:ext>
                </a:extLst>
              </a:tr>
              <a:tr h="4371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Totaalruptuur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0%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0%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07204702"/>
                  </a:ext>
                </a:extLst>
              </a:tr>
              <a:tr h="547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solidFill>
                            <a:srgbClr val="FF0000"/>
                          </a:solidFill>
                          <a:effectLst/>
                        </a:rPr>
                        <a:t>Mediolaterale</a:t>
                      </a: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</a:rPr>
                        <a:t> epi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</a:rPr>
                        <a:t>33%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</a:rPr>
                        <a:t>32%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</a:rPr>
                        <a:t>29%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</a:rPr>
                        <a:t>29%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</a:rPr>
                        <a:t>27%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</a:rPr>
                        <a:t>25%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</a:rPr>
                        <a:t>22%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- 11%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72403729"/>
                  </a:ext>
                </a:extLst>
              </a:tr>
              <a:tr h="4371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Mediane epi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0%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0%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0%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7667210"/>
                  </a:ext>
                </a:extLst>
              </a:tr>
              <a:tr h="4371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Labiumruptuur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13%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13%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14%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15%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17%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17%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18%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</a:rPr>
                        <a:t>+5%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4815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276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B82EA-2492-4323-B698-13D1107D1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VSV KIEM geboortezorg 1</a:t>
            </a:r>
            <a:r>
              <a:rPr lang="nl-NL" baseline="30000" dirty="0"/>
              <a:t>e</a:t>
            </a:r>
            <a:r>
              <a:rPr lang="nl-NL" dirty="0"/>
              <a:t> lijn</a:t>
            </a:r>
          </a:p>
        </p:txBody>
      </p:sp>
      <p:pic>
        <p:nvPicPr>
          <p:cNvPr id="12" name="Tijdelijke aanduiding voor inhoud 11" descr="https://insight.perined.nl/1284182984/$1737762331.jpg">
            <a:extLst>
              <a:ext uri="{FF2B5EF4-FFF2-40B4-BE49-F238E27FC236}">
                <a16:creationId xmlns:a16="http://schemas.microsoft.com/office/drawing/2014/main" id="{412C2100-0FEE-4DDB-86F9-FD458E61159D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34" y="2011241"/>
            <a:ext cx="5587067" cy="451403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DAAB95D3-5D13-471C-A2F4-CBAADBF13F0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98680951"/>
              </p:ext>
            </p:extLst>
          </p:nvPr>
        </p:nvGraphicFramePr>
        <p:xfrm>
          <a:off x="6096001" y="2290193"/>
          <a:ext cx="5749255" cy="3733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2851">
                  <a:extLst>
                    <a:ext uri="{9D8B030D-6E8A-4147-A177-3AD203B41FA5}">
                      <a16:colId xmlns:a16="http://schemas.microsoft.com/office/drawing/2014/main" val="2718532879"/>
                    </a:ext>
                  </a:extLst>
                </a:gridCol>
                <a:gridCol w="368218">
                  <a:extLst>
                    <a:ext uri="{9D8B030D-6E8A-4147-A177-3AD203B41FA5}">
                      <a16:colId xmlns:a16="http://schemas.microsoft.com/office/drawing/2014/main" val="3077060948"/>
                    </a:ext>
                  </a:extLst>
                </a:gridCol>
                <a:gridCol w="368218">
                  <a:extLst>
                    <a:ext uri="{9D8B030D-6E8A-4147-A177-3AD203B41FA5}">
                      <a16:colId xmlns:a16="http://schemas.microsoft.com/office/drawing/2014/main" val="1303812314"/>
                    </a:ext>
                  </a:extLst>
                </a:gridCol>
                <a:gridCol w="368218">
                  <a:extLst>
                    <a:ext uri="{9D8B030D-6E8A-4147-A177-3AD203B41FA5}">
                      <a16:colId xmlns:a16="http://schemas.microsoft.com/office/drawing/2014/main" val="368841553"/>
                    </a:ext>
                  </a:extLst>
                </a:gridCol>
                <a:gridCol w="368218">
                  <a:extLst>
                    <a:ext uri="{9D8B030D-6E8A-4147-A177-3AD203B41FA5}">
                      <a16:colId xmlns:a16="http://schemas.microsoft.com/office/drawing/2014/main" val="1634570905"/>
                    </a:ext>
                  </a:extLst>
                </a:gridCol>
                <a:gridCol w="368218">
                  <a:extLst>
                    <a:ext uri="{9D8B030D-6E8A-4147-A177-3AD203B41FA5}">
                      <a16:colId xmlns:a16="http://schemas.microsoft.com/office/drawing/2014/main" val="3484226957"/>
                    </a:ext>
                  </a:extLst>
                </a:gridCol>
                <a:gridCol w="368218">
                  <a:extLst>
                    <a:ext uri="{9D8B030D-6E8A-4147-A177-3AD203B41FA5}">
                      <a16:colId xmlns:a16="http://schemas.microsoft.com/office/drawing/2014/main" val="10901084"/>
                    </a:ext>
                  </a:extLst>
                </a:gridCol>
                <a:gridCol w="368218">
                  <a:extLst>
                    <a:ext uri="{9D8B030D-6E8A-4147-A177-3AD203B41FA5}">
                      <a16:colId xmlns:a16="http://schemas.microsoft.com/office/drawing/2014/main" val="911617993"/>
                    </a:ext>
                  </a:extLst>
                </a:gridCol>
                <a:gridCol w="157809">
                  <a:extLst>
                    <a:ext uri="{9D8B030D-6E8A-4147-A177-3AD203B41FA5}">
                      <a16:colId xmlns:a16="http://schemas.microsoft.com/office/drawing/2014/main" val="2889409974"/>
                    </a:ext>
                  </a:extLst>
                </a:gridCol>
                <a:gridCol w="1026322">
                  <a:extLst>
                    <a:ext uri="{9D8B030D-6E8A-4147-A177-3AD203B41FA5}">
                      <a16:colId xmlns:a16="http://schemas.microsoft.com/office/drawing/2014/main" val="3836957775"/>
                    </a:ext>
                  </a:extLst>
                </a:gridCol>
                <a:gridCol w="535566">
                  <a:extLst>
                    <a:ext uri="{9D8B030D-6E8A-4147-A177-3AD203B41FA5}">
                      <a16:colId xmlns:a16="http://schemas.microsoft.com/office/drawing/2014/main" val="3573624287"/>
                    </a:ext>
                  </a:extLst>
                </a:gridCol>
                <a:gridCol w="129181">
                  <a:extLst>
                    <a:ext uri="{9D8B030D-6E8A-4147-A177-3AD203B41FA5}">
                      <a16:colId xmlns:a16="http://schemas.microsoft.com/office/drawing/2014/main" val="296320044"/>
                    </a:ext>
                  </a:extLst>
                </a:gridCol>
              </a:tblGrid>
              <a:tr h="27351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--- Kring Brabant </a:t>
                      </a:r>
                      <a:r>
                        <a:rPr lang="nl-NL" sz="1100" dirty="0" err="1">
                          <a:effectLst/>
                          <a:latin typeface="+mn-lt"/>
                        </a:rPr>
                        <a:t>Noord-Oost</a:t>
                      </a:r>
                      <a:r>
                        <a:rPr lang="nl-NL" sz="1100" dirty="0">
                          <a:effectLst/>
                          <a:latin typeface="+mn-lt"/>
                        </a:rPr>
                        <a:t> ---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l-NL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22395538"/>
                  </a:ext>
                </a:extLst>
              </a:tr>
              <a:tr h="494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              </a:t>
                      </a:r>
                      <a:endParaRPr lang="nl-NL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2012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2013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2014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2015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2016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2017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2018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afname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toename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>
                          <a:effectLst/>
                          <a:latin typeface="+mn-lt"/>
                        </a:rPr>
                        <a:t>cumul</a:t>
                      </a:r>
                      <a:endParaRPr lang="nl-NL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cumul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26736377"/>
                  </a:ext>
                </a:extLst>
              </a:tr>
              <a:tr h="383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100" u="sng" dirty="0">
                          <a:solidFill>
                            <a:schemeClr val="bg1"/>
                          </a:solidFill>
                          <a:effectLst/>
                          <a:latin typeface="+mn-lt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Perineum en vulva gaaf</a:t>
                      </a:r>
                      <a:endParaRPr lang="nl-NL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18%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17%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20%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18%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16%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20%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21%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+3%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>
                          <a:effectLst/>
                          <a:latin typeface="+mn-lt"/>
                        </a:rPr>
                        <a:t>18%</a:t>
                      </a:r>
                      <a:endParaRPr lang="nl-NL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18%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40126912"/>
                  </a:ext>
                </a:extLst>
              </a:tr>
              <a:tr h="2735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100" u="sng" dirty="0">
                          <a:solidFill>
                            <a:schemeClr val="bg1"/>
                          </a:solidFill>
                          <a:effectLst/>
                          <a:latin typeface="+mn-lt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Ruptuur</a:t>
                      </a:r>
                      <a:endParaRPr lang="nl-NL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52%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50%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53%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53%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57%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63%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58%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+6%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 dirty="0">
                          <a:effectLst/>
                          <a:latin typeface="+mn-lt"/>
                        </a:rPr>
                        <a:t>55%</a:t>
                      </a:r>
                      <a:endParaRPr lang="nl-NL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55%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82693178"/>
                  </a:ext>
                </a:extLst>
              </a:tr>
              <a:tr h="361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100" u="sng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Sub-totaal</a:t>
                      </a:r>
                      <a:r>
                        <a:rPr lang="nl-NL" sz="1100" u="sng" dirty="0">
                          <a:solidFill>
                            <a:schemeClr val="bg1"/>
                          </a:solidFill>
                          <a:effectLst/>
                          <a:latin typeface="+mn-lt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ruptuur</a:t>
                      </a:r>
                      <a:endParaRPr lang="nl-NL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1%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2%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2%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>
                          <a:effectLst/>
                          <a:latin typeface="+mn-lt"/>
                        </a:rPr>
                        <a:t>1%</a:t>
                      </a:r>
                      <a:endParaRPr lang="nl-NL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05272738"/>
                  </a:ext>
                </a:extLst>
              </a:tr>
              <a:tr h="2735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100" u="sng" dirty="0">
                          <a:solidFill>
                            <a:schemeClr val="bg1"/>
                          </a:solidFill>
                          <a:effectLst/>
                          <a:latin typeface="+mn-lt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Totaalruptuur</a:t>
                      </a:r>
                      <a:endParaRPr lang="nl-NL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0%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2%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0%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>
                          <a:effectLst/>
                          <a:latin typeface="+mn-lt"/>
                        </a:rPr>
                        <a:t>1%</a:t>
                      </a:r>
                      <a:endParaRPr lang="nl-NL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61227593"/>
                  </a:ext>
                </a:extLst>
              </a:tr>
              <a:tr h="361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100" u="sng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Mediolaterale</a:t>
                      </a:r>
                      <a:r>
                        <a:rPr lang="nl-NL" sz="1100" u="sng" dirty="0">
                          <a:solidFill>
                            <a:srgbClr val="FF0000"/>
                          </a:solidFill>
                          <a:effectLst/>
                          <a:latin typeface="+mn-lt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epi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23%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24%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18%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19%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-16% 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>
                          <a:effectLst/>
                          <a:latin typeface="+mn-lt"/>
                        </a:rPr>
                        <a:t>16%</a:t>
                      </a:r>
                      <a:endParaRPr lang="nl-NL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89238860"/>
                  </a:ext>
                </a:extLst>
              </a:tr>
              <a:tr h="2735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100" u="sng" dirty="0">
                          <a:solidFill>
                            <a:schemeClr val="bg1"/>
                          </a:solidFill>
                          <a:effectLst/>
                          <a:latin typeface="+mn-lt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Mediane epi</a:t>
                      </a:r>
                      <a:endParaRPr lang="nl-NL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0%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0%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0%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0%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0%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0%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0%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>
                          <a:effectLst/>
                          <a:latin typeface="+mn-lt"/>
                        </a:rPr>
                        <a:t>0%</a:t>
                      </a:r>
                      <a:endParaRPr lang="nl-NL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0%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51071379"/>
                  </a:ext>
                </a:extLst>
              </a:tr>
              <a:tr h="2735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100" u="sng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Labiumruptuur</a:t>
                      </a:r>
                      <a:endParaRPr lang="nl-NL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22%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21%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19%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28%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29%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28%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30%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+7%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000">
                          <a:effectLst/>
                          <a:latin typeface="+mn-lt"/>
                        </a:rPr>
                        <a:t>25%</a:t>
                      </a:r>
                      <a:endParaRPr lang="nl-NL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25%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49118571"/>
                  </a:ext>
                </a:extLst>
              </a:tr>
              <a:tr h="273514"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l-NL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8050278"/>
                  </a:ext>
                </a:extLst>
              </a:tr>
              <a:tr h="4912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aantal casus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557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2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561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2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621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2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718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2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670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2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548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2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460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2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 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2" marR="0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4.135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0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9605427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0C8189AD-FBBE-469B-8654-E6DD55629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5591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08F8BB-0D8C-4C7A-B166-91B14DCD6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Landelijke cijfers 2</a:t>
            </a:r>
            <a:r>
              <a:rPr lang="nl-NL" baseline="30000" dirty="0"/>
              <a:t>e</a:t>
            </a:r>
            <a:r>
              <a:rPr lang="nl-NL" dirty="0"/>
              <a:t> lijn</a:t>
            </a:r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C3CA0433-94E6-483C-8828-D40F02FA1C1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48653752"/>
              </p:ext>
            </p:extLst>
          </p:nvPr>
        </p:nvGraphicFramePr>
        <p:xfrm>
          <a:off x="5234730" y="1735494"/>
          <a:ext cx="6307235" cy="46746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8501">
                  <a:extLst>
                    <a:ext uri="{9D8B030D-6E8A-4147-A177-3AD203B41FA5}">
                      <a16:colId xmlns:a16="http://schemas.microsoft.com/office/drawing/2014/main" val="2370175431"/>
                    </a:ext>
                  </a:extLst>
                </a:gridCol>
                <a:gridCol w="553870">
                  <a:extLst>
                    <a:ext uri="{9D8B030D-6E8A-4147-A177-3AD203B41FA5}">
                      <a16:colId xmlns:a16="http://schemas.microsoft.com/office/drawing/2014/main" val="3923261203"/>
                    </a:ext>
                  </a:extLst>
                </a:gridCol>
                <a:gridCol w="553870">
                  <a:extLst>
                    <a:ext uri="{9D8B030D-6E8A-4147-A177-3AD203B41FA5}">
                      <a16:colId xmlns:a16="http://schemas.microsoft.com/office/drawing/2014/main" val="246738613"/>
                    </a:ext>
                  </a:extLst>
                </a:gridCol>
                <a:gridCol w="553870">
                  <a:extLst>
                    <a:ext uri="{9D8B030D-6E8A-4147-A177-3AD203B41FA5}">
                      <a16:colId xmlns:a16="http://schemas.microsoft.com/office/drawing/2014/main" val="82878887"/>
                    </a:ext>
                  </a:extLst>
                </a:gridCol>
                <a:gridCol w="553870">
                  <a:extLst>
                    <a:ext uri="{9D8B030D-6E8A-4147-A177-3AD203B41FA5}">
                      <a16:colId xmlns:a16="http://schemas.microsoft.com/office/drawing/2014/main" val="3586168877"/>
                    </a:ext>
                  </a:extLst>
                </a:gridCol>
                <a:gridCol w="553870">
                  <a:extLst>
                    <a:ext uri="{9D8B030D-6E8A-4147-A177-3AD203B41FA5}">
                      <a16:colId xmlns:a16="http://schemas.microsoft.com/office/drawing/2014/main" val="4292139810"/>
                    </a:ext>
                  </a:extLst>
                </a:gridCol>
                <a:gridCol w="553870">
                  <a:extLst>
                    <a:ext uri="{9D8B030D-6E8A-4147-A177-3AD203B41FA5}">
                      <a16:colId xmlns:a16="http://schemas.microsoft.com/office/drawing/2014/main" val="15996512"/>
                    </a:ext>
                  </a:extLst>
                </a:gridCol>
                <a:gridCol w="553870">
                  <a:extLst>
                    <a:ext uri="{9D8B030D-6E8A-4147-A177-3AD203B41FA5}">
                      <a16:colId xmlns:a16="http://schemas.microsoft.com/office/drawing/2014/main" val="1790250276"/>
                    </a:ext>
                  </a:extLst>
                </a:gridCol>
                <a:gridCol w="1161644">
                  <a:extLst>
                    <a:ext uri="{9D8B030D-6E8A-4147-A177-3AD203B41FA5}">
                      <a16:colId xmlns:a16="http://schemas.microsoft.com/office/drawing/2014/main" val="1512123535"/>
                    </a:ext>
                  </a:extLst>
                </a:gridCol>
              </a:tblGrid>
              <a:tr h="91484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--- land ---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551241"/>
                  </a:ext>
                </a:extLst>
              </a:tr>
              <a:tr h="808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              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2018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afname/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toename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9354135"/>
                  </a:ext>
                </a:extLst>
              </a:tr>
              <a:tr h="4044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Gaaf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03492429"/>
                  </a:ext>
                </a:extLst>
              </a:tr>
              <a:tr h="4044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Ruptuur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1135995"/>
                  </a:ext>
                </a:extLst>
              </a:tr>
              <a:tr h="666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Subtotaal ruptuur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3256376"/>
                  </a:ext>
                </a:extLst>
              </a:tr>
              <a:tr h="666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Totaal ruptuur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0589708"/>
                  </a:ext>
                </a:extLst>
              </a:tr>
              <a:tr h="4044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Laterale epi.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27353241"/>
                  </a:ext>
                </a:extLst>
              </a:tr>
              <a:tr h="4044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Mediane epi.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2690160"/>
                  </a:ext>
                </a:extLst>
              </a:tr>
            </a:tbl>
          </a:graphicData>
        </a:graphic>
      </p:graphicFrame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6F1D6A75-A9A7-4F88-A75C-E2571CF61B7C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64" y="1735494"/>
            <a:ext cx="4765514" cy="46746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9107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8F2879-8B3C-4B80-B2AD-3F07A0ECB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Consortium cijfers  2</a:t>
            </a:r>
            <a:r>
              <a:rPr lang="nl-NL" baseline="30000" dirty="0"/>
              <a:t>e</a:t>
            </a:r>
            <a:r>
              <a:rPr lang="nl-NL" dirty="0"/>
              <a:t> lijn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C301C1E9-1A33-42F2-AAAD-A074AEC986C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38900674"/>
              </p:ext>
            </p:extLst>
          </p:nvPr>
        </p:nvGraphicFramePr>
        <p:xfrm>
          <a:off x="5962260" y="1763486"/>
          <a:ext cx="5887620" cy="45092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3306">
                  <a:extLst>
                    <a:ext uri="{9D8B030D-6E8A-4147-A177-3AD203B41FA5}">
                      <a16:colId xmlns:a16="http://schemas.microsoft.com/office/drawing/2014/main" val="3901738927"/>
                    </a:ext>
                  </a:extLst>
                </a:gridCol>
                <a:gridCol w="493030">
                  <a:extLst>
                    <a:ext uri="{9D8B030D-6E8A-4147-A177-3AD203B41FA5}">
                      <a16:colId xmlns:a16="http://schemas.microsoft.com/office/drawing/2014/main" val="920726558"/>
                    </a:ext>
                  </a:extLst>
                </a:gridCol>
                <a:gridCol w="493030">
                  <a:extLst>
                    <a:ext uri="{9D8B030D-6E8A-4147-A177-3AD203B41FA5}">
                      <a16:colId xmlns:a16="http://schemas.microsoft.com/office/drawing/2014/main" val="1109626411"/>
                    </a:ext>
                  </a:extLst>
                </a:gridCol>
                <a:gridCol w="493030">
                  <a:extLst>
                    <a:ext uri="{9D8B030D-6E8A-4147-A177-3AD203B41FA5}">
                      <a16:colId xmlns:a16="http://schemas.microsoft.com/office/drawing/2014/main" val="1065135920"/>
                    </a:ext>
                  </a:extLst>
                </a:gridCol>
                <a:gridCol w="493030">
                  <a:extLst>
                    <a:ext uri="{9D8B030D-6E8A-4147-A177-3AD203B41FA5}">
                      <a16:colId xmlns:a16="http://schemas.microsoft.com/office/drawing/2014/main" val="1109643478"/>
                    </a:ext>
                  </a:extLst>
                </a:gridCol>
                <a:gridCol w="493030">
                  <a:extLst>
                    <a:ext uri="{9D8B030D-6E8A-4147-A177-3AD203B41FA5}">
                      <a16:colId xmlns:a16="http://schemas.microsoft.com/office/drawing/2014/main" val="2031095025"/>
                    </a:ext>
                  </a:extLst>
                </a:gridCol>
                <a:gridCol w="493030">
                  <a:extLst>
                    <a:ext uri="{9D8B030D-6E8A-4147-A177-3AD203B41FA5}">
                      <a16:colId xmlns:a16="http://schemas.microsoft.com/office/drawing/2014/main" val="1002055278"/>
                    </a:ext>
                  </a:extLst>
                </a:gridCol>
                <a:gridCol w="493030">
                  <a:extLst>
                    <a:ext uri="{9D8B030D-6E8A-4147-A177-3AD203B41FA5}">
                      <a16:colId xmlns:a16="http://schemas.microsoft.com/office/drawing/2014/main" val="1021888762"/>
                    </a:ext>
                  </a:extLst>
                </a:gridCol>
                <a:gridCol w="1301522">
                  <a:extLst>
                    <a:ext uri="{9D8B030D-6E8A-4147-A177-3AD203B41FA5}">
                      <a16:colId xmlns:a16="http://schemas.microsoft.com/office/drawing/2014/main" val="4205851314"/>
                    </a:ext>
                  </a:extLst>
                </a:gridCol>
                <a:gridCol w="31582">
                  <a:extLst>
                    <a:ext uri="{9D8B030D-6E8A-4147-A177-3AD203B41FA5}">
                      <a16:colId xmlns:a16="http://schemas.microsoft.com/office/drawing/2014/main" val="1324464364"/>
                    </a:ext>
                  </a:extLst>
                </a:gridCol>
              </a:tblGrid>
              <a:tr h="38838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--- Consortium Veldhoven ---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36474997"/>
                  </a:ext>
                </a:extLst>
              </a:tr>
              <a:tr h="797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          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2018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Toename /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afname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47618770"/>
                  </a:ext>
                </a:extLst>
              </a:tr>
              <a:tr h="398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Gaaf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72935676"/>
                  </a:ext>
                </a:extLst>
              </a:tr>
              <a:tr h="398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Ruptuur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7800891"/>
                  </a:ext>
                </a:extLst>
              </a:tr>
              <a:tr h="5501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Subtotaal ruptuur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64531746"/>
                  </a:ext>
                </a:extLst>
              </a:tr>
              <a:tr h="398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Totaal ruptuur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11635319"/>
                  </a:ext>
                </a:extLst>
              </a:tr>
              <a:tr h="398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Laterale epi.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8830285"/>
                  </a:ext>
                </a:extLst>
              </a:tr>
              <a:tr h="398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Mediane epi.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87805409"/>
                  </a:ext>
                </a:extLst>
              </a:tr>
              <a:tr h="379623"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6445844"/>
                  </a:ext>
                </a:extLst>
              </a:tr>
              <a:tr h="398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aantal casus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7406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4128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7184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4128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7967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4128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6881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4128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7159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4128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7253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4128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3501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4128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29964334"/>
                  </a:ext>
                </a:extLst>
              </a:tr>
            </a:tbl>
          </a:graphicData>
        </a:graphic>
      </p:graphicFrame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759D85A9-A3BA-46B1-AB52-14F2EF1B73AF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9" y="1763486"/>
            <a:ext cx="5473217" cy="4581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7276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674FC0-4B5A-4F94-8772-7722326AA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VSV KIEM geboortezorg Bernhoven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ABCE6540-D3C1-4D32-94ED-41D12F22F289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95" y="2248250"/>
            <a:ext cx="5067650" cy="433977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4551A984-E6BE-425E-B2A3-84E6E93E8D5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32398923"/>
              </p:ext>
            </p:extLst>
          </p:nvPr>
        </p:nvGraphicFramePr>
        <p:xfrm>
          <a:off x="5670958" y="2313992"/>
          <a:ext cx="6206915" cy="4265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1202">
                  <a:extLst>
                    <a:ext uri="{9D8B030D-6E8A-4147-A177-3AD203B41FA5}">
                      <a16:colId xmlns:a16="http://schemas.microsoft.com/office/drawing/2014/main" val="3162466398"/>
                    </a:ext>
                  </a:extLst>
                </a:gridCol>
                <a:gridCol w="434565">
                  <a:extLst>
                    <a:ext uri="{9D8B030D-6E8A-4147-A177-3AD203B41FA5}">
                      <a16:colId xmlns:a16="http://schemas.microsoft.com/office/drawing/2014/main" val="3716752916"/>
                    </a:ext>
                  </a:extLst>
                </a:gridCol>
                <a:gridCol w="434565">
                  <a:extLst>
                    <a:ext uri="{9D8B030D-6E8A-4147-A177-3AD203B41FA5}">
                      <a16:colId xmlns:a16="http://schemas.microsoft.com/office/drawing/2014/main" val="3206378070"/>
                    </a:ext>
                  </a:extLst>
                </a:gridCol>
                <a:gridCol w="434565">
                  <a:extLst>
                    <a:ext uri="{9D8B030D-6E8A-4147-A177-3AD203B41FA5}">
                      <a16:colId xmlns:a16="http://schemas.microsoft.com/office/drawing/2014/main" val="703471574"/>
                    </a:ext>
                  </a:extLst>
                </a:gridCol>
                <a:gridCol w="434565">
                  <a:extLst>
                    <a:ext uri="{9D8B030D-6E8A-4147-A177-3AD203B41FA5}">
                      <a16:colId xmlns:a16="http://schemas.microsoft.com/office/drawing/2014/main" val="239912803"/>
                    </a:ext>
                  </a:extLst>
                </a:gridCol>
                <a:gridCol w="434565">
                  <a:extLst>
                    <a:ext uri="{9D8B030D-6E8A-4147-A177-3AD203B41FA5}">
                      <a16:colId xmlns:a16="http://schemas.microsoft.com/office/drawing/2014/main" val="3966041762"/>
                    </a:ext>
                  </a:extLst>
                </a:gridCol>
                <a:gridCol w="434565">
                  <a:extLst>
                    <a:ext uri="{9D8B030D-6E8A-4147-A177-3AD203B41FA5}">
                      <a16:colId xmlns:a16="http://schemas.microsoft.com/office/drawing/2014/main" val="624899520"/>
                    </a:ext>
                  </a:extLst>
                </a:gridCol>
                <a:gridCol w="434565">
                  <a:extLst>
                    <a:ext uri="{9D8B030D-6E8A-4147-A177-3AD203B41FA5}">
                      <a16:colId xmlns:a16="http://schemas.microsoft.com/office/drawing/2014/main" val="1008632243"/>
                    </a:ext>
                  </a:extLst>
                </a:gridCol>
                <a:gridCol w="186243">
                  <a:extLst>
                    <a:ext uri="{9D8B030D-6E8A-4147-A177-3AD203B41FA5}">
                      <a16:colId xmlns:a16="http://schemas.microsoft.com/office/drawing/2014/main" val="3903382428"/>
                    </a:ext>
                  </a:extLst>
                </a:gridCol>
                <a:gridCol w="1275571">
                  <a:extLst>
                    <a:ext uri="{9D8B030D-6E8A-4147-A177-3AD203B41FA5}">
                      <a16:colId xmlns:a16="http://schemas.microsoft.com/office/drawing/2014/main" val="453760020"/>
                    </a:ext>
                  </a:extLst>
                </a:gridCol>
                <a:gridCol w="141944">
                  <a:extLst>
                    <a:ext uri="{9D8B030D-6E8A-4147-A177-3AD203B41FA5}">
                      <a16:colId xmlns:a16="http://schemas.microsoft.com/office/drawing/2014/main" val="4074581052"/>
                    </a:ext>
                  </a:extLst>
                </a:gridCol>
              </a:tblGrid>
              <a:tr h="25074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--- Praktijk 1990 et al. ---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41042248"/>
                  </a:ext>
                </a:extLst>
              </a:tr>
              <a:tr h="515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2012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2013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2014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2015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2016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2017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2018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afname 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toename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afname 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toename</a:t>
                      </a:r>
                      <a:endParaRPr lang="nl-NL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0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3504860"/>
                  </a:ext>
                </a:extLst>
              </a:tr>
              <a:tr h="443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Gaaf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39%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37%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41%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41%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43%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45%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+ 6%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+ 6%</a:t>
                      </a:r>
                      <a:endParaRPr lang="nl-NL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0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0540407"/>
                  </a:ext>
                </a:extLst>
              </a:tr>
              <a:tr h="443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Ruptuur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24%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23%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24%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23%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27%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28%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+4%</a:t>
                      </a:r>
                      <a:endParaRPr lang="nl-NL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0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444603"/>
                  </a:ext>
                </a:extLst>
              </a:tr>
              <a:tr h="443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Subtotaal ruptuur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0%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0%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0%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  <a:endParaRPr lang="nl-NL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0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34502536"/>
                  </a:ext>
                </a:extLst>
              </a:tr>
              <a:tr h="443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Totaal ruptuur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1%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1%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0%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0%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  <a:endParaRPr lang="nl-NL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0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27195451"/>
                  </a:ext>
                </a:extLst>
              </a:tr>
              <a:tr h="443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Laterale epi.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38%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41%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35%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37%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30%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24%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21%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-17%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-17%</a:t>
                      </a:r>
                      <a:endParaRPr lang="nl-NL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0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970409"/>
                  </a:ext>
                </a:extLst>
              </a:tr>
              <a:tr h="443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Mediane epi.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0%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0%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0%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0%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0%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0%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  <a:endParaRPr lang="nl-NL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0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7834054"/>
                  </a:ext>
                </a:extLst>
              </a:tr>
              <a:tr h="393242"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35124307"/>
                  </a:ext>
                </a:extLst>
              </a:tr>
              <a:tr h="443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aantal casus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1563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1460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1602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1529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1592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1552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</a:rPr>
                        <a:t>0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2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</a:rPr>
                        <a:t> 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42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0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8786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656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084877A4-A642-469E-B59C-ECA511E1C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De Trend in plaatjes</a:t>
            </a:r>
            <a:br>
              <a:rPr lang="nl-NL" dirty="0"/>
            </a:br>
            <a:r>
              <a:rPr lang="nl-NL" dirty="0"/>
              <a:t>1e lijn</a:t>
            </a:r>
          </a:p>
        </p:txBody>
      </p:sp>
      <p:pic>
        <p:nvPicPr>
          <p:cNvPr id="14" name="Tijdelijke aanduiding voor inhoud 10" descr="https://insight.perined.nl/1284182984/$618538519.jpg">
            <a:extLst>
              <a:ext uri="{FF2B5EF4-FFF2-40B4-BE49-F238E27FC236}">
                <a16:creationId xmlns:a16="http://schemas.microsoft.com/office/drawing/2014/main" id="{63E81E77-34E6-4740-9D5F-D6FD35F5934F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2084832"/>
            <a:ext cx="4012163" cy="4064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Tijdelijke aanduiding voor inhoud 16" descr="https://insight.perined.nl/1284182984/$1606873374.jpg">
            <a:extLst>
              <a:ext uri="{FF2B5EF4-FFF2-40B4-BE49-F238E27FC236}">
                <a16:creationId xmlns:a16="http://schemas.microsoft.com/office/drawing/2014/main" id="{6BCB341F-EB73-4ED5-8932-DB17FCB375F9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784" y="2084832"/>
            <a:ext cx="4009055" cy="4064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Afbeelding 15" descr="https://insight.perined.nl/1284182984/$1737762331.jpg">
            <a:extLst>
              <a:ext uri="{FF2B5EF4-FFF2-40B4-BE49-F238E27FC236}">
                <a16:creationId xmlns:a16="http://schemas.microsoft.com/office/drawing/2014/main" id="{FFB550C0-322D-49D2-848A-DAC87D91456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543" y="2084832"/>
            <a:ext cx="3766457" cy="40640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3091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08F8BB-0D8C-4C7A-B166-91B14DCD6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De Trend in plaatjes</a:t>
            </a:r>
            <a:br>
              <a:rPr lang="nl-NL" dirty="0"/>
            </a:br>
            <a:r>
              <a:rPr lang="nl-NL" dirty="0"/>
              <a:t>2</a:t>
            </a:r>
            <a:r>
              <a:rPr lang="nl-NL" baseline="30000" dirty="0"/>
              <a:t>e</a:t>
            </a:r>
            <a:r>
              <a:rPr lang="nl-NL" dirty="0"/>
              <a:t> lijn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6F1D6A75-A9A7-4F88-A75C-E2571CF61B7C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84833"/>
            <a:ext cx="3900196" cy="3705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Tijdelijke aanduiding voor inhoud 4">
            <a:extLst>
              <a:ext uri="{FF2B5EF4-FFF2-40B4-BE49-F238E27FC236}">
                <a16:creationId xmlns:a16="http://schemas.microsoft.com/office/drawing/2014/main" id="{93010CE5-DC80-400C-893B-593670FD8980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469" y="2084833"/>
            <a:ext cx="3900196" cy="3705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Tijdelijke aanduiding voor inhoud 4">
            <a:extLst>
              <a:ext uri="{FF2B5EF4-FFF2-40B4-BE49-F238E27FC236}">
                <a16:creationId xmlns:a16="http://schemas.microsoft.com/office/drawing/2014/main" id="{07450301-CB65-4ECE-ADB0-52B7645BDB18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937" y="2084832"/>
            <a:ext cx="3981064" cy="3705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3501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30F0E187-57B7-4E10-A568-339EC16511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190855"/>
              </p:ext>
            </p:extLst>
          </p:nvPr>
        </p:nvGraphicFramePr>
        <p:xfrm>
          <a:off x="1447799" y="1028521"/>
          <a:ext cx="9097349" cy="2513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295">
                  <a:extLst>
                    <a:ext uri="{9D8B030D-6E8A-4147-A177-3AD203B41FA5}">
                      <a16:colId xmlns:a16="http://schemas.microsoft.com/office/drawing/2014/main" val="1623727267"/>
                    </a:ext>
                  </a:extLst>
                </a:gridCol>
                <a:gridCol w="550352">
                  <a:extLst>
                    <a:ext uri="{9D8B030D-6E8A-4147-A177-3AD203B41FA5}">
                      <a16:colId xmlns:a16="http://schemas.microsoft.com/office/drawing/2014/main" val="2684699217"/>
                    </a:ext>
                  </a:extLst>
                </a:gridCol>
                <a:gridCol w="461042">
                  <a:extLst>
                    <a:ext uri="{9D8B030D-6E8A-4147-A177-3AD203B41FA5}">
                      <a16:colId xmlns:a16="http://schemas.microsoft.com/office/drawing/2014/main" val="1704838117"/>
                    </a:ext>
                  </a:extLst>
                </a:gridCol>
                <a:gridCol w="477508">
                  <a:extLst>
                    <a:ext uri="{9D8B030D-6E8A-4147-A177-3AD203B41FA5}">
                      <a16:colId xmlns:a16="http://schemas.microsoft.com/office/drawing/2014/main" val="4050633618"/>
                    </a:ext>
                  </a:extLst>
                </a:gridCol>
                <a:gridCol w="518672">
                  <a:extLst>
                    <a:ext uri="{9D8B030D-6E8A-4147-A177-3AD203B41FA5}">
                      <a16:colId xmlns:a16="http://schemas.microsoft.com/office/drawing/2014/main" val="2475111957"/>
                    </a:ext>
                  </a:extLst>
                </a:gridCol>
                <a:gridCol w="576303">
                  <a:extLst>
                    <a:ext uri="{9D8B030D-6E8A-4147-A177-3AD203B41FA5}">
                      <a16:colId xmlns:a16="http://schemas.microsoft.com/office/drawing/2014/main" val="923084625"/>
                    </a:ext>
                  </a:extLst>
                </a:gridCol>
                <a:gridCol w="576303">
                  <a:extLst>
                    <a:ext uri="{9D8B030D-6E8A-4147-A177-3AD203B41FA5}">
                      <a16:colId xmlns:a16="http://schemas.microsoft.com/office/drawing/2014/main" val="2307518629"/>
                    </a:ext>
                  </a:extLst>
                </a:gridCol>
                <a:gridCol w="568024">
                  <a:extLst>
                    <a:ext uri="{9D8B030D-6E8A-4147-A177-3AD203B41FA5}">
                      <a16:colId xmlns:a16="http://schemas.microsoft.com/office/drawing/2014/main" val="798245776"/>
                    </a:ext>
                  </a:extLst>
                </a:gridCol>
                <a:gridCol w="4305850">
                  <a:extLst>
                    <a:ext uri="{9D8B030D-6E8A-4147-A177-3AD203B41FA5}">
                      <a16:colId xmlns:a16="http://schemas.microsoft.com/office/drawing/2014/main" val="2207855732"/>
                    </a:ext>
                  </a:extLst>
                </a:gridCol>
              </a:tblGrid>
              <a:tr h="309867">
                <a:tc>
                  <a:txBody>
                    <a:bodyPr/>
                    <a:lstStyle/>
                    <a:p>
                      <a:r>
                        <a:rPr lang="nl-N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Percentages </a:t>
                      </a:r>
                      <a:r>
                        <a:rPr lang="nl-NL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mediolaterale</a:t>
                      </a:r>
                      <a:r>
                        <a:rPr lang="nl-N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l-NL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episiotomiën</a:t>
                      </a:r>
                      <a:endParaRPr lang="nl-N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Afname in periode 2012-2018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56012"/>
                  </a:ext>
                </a:extLst>
              </a:tr>
              <a:tr h="329389">
                <a:tc>
                  <a:txBody>
                    <a:bodyPr/>
                    <a:lstStyle/>
                    <a:p>
                      <a:pPr algn="ctr"/>
                      <a:endParaRPr lang="nl-NL" sz="14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2018</a:t>
                      </a: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490372"/>
                  </a:ext>
                </a:extLst>
              </a:tr>
              <a:tr h="497808"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LAND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24%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24%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23%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21%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19%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17%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- 8%</a:t>
                      </a:r>
                    </a:p>
                  </a:txBody>
                  <a:tcPr marL="0" marR="0" marT="0" marB="0"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226455"/>
                  </a:ext>
                </a:extLst>
              </a:tr>
              <a:tr h="497808"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Consortium</a:t>
                      </a:r>
                    </a:p>
                    <a:p>
                      <a:pPr algn="ctr"/>
                      <a:r>
                        <a:rPr lang="nl-NL" sz="1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Veldhoven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33%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32%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29%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29%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27%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25%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22%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lnSpc>
                          <a:spcPct val="107000"/>
                        </a:lnSpc>
                        <a:buFontTx/>
                        <a:buChar char="-"/>
                      </a:pP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ctr">
                        <a:lnSpc>
                          <a:spcPct val="107000"/>
                        </a:lnSpc>
                        <a:buFontTx/>
                        <a:buNone/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- 11%</a:t>
                      </a:r>
                    </a:p>
                    <a:p>
                      <a:pPr marL="171450" indent="-171450" algn="ctr">
                        <a:lnSpc>
                          <a:spcPct val="107000"/>
                        </a:lnSpc>
                        <a:buFontTx/>
                        <a:buChar char="-"/>
                      </a:pP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108322"/>
                  </a:ext>
                </a:extLst>
              </a:tr>
              <a:tr h="583659"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KIEM </a:t>
                      </a:r>
                    </a:p>
                    <a:p>
                      <a:pPr algn="ctr"/>
                      <a:r>
                        <a:rPr lang="nl-NL" sz="1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Uden </a:t>
                      </a:r>
                      <a:r>
                        <a:rPr lang="nl-NL" sz="1100" b="1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eo</a:t>
                      </a:r>
                      <a:endParaRPr lang="nl-NL" sz="11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23%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24%</a:t>
                      </a:r>
                      <a:b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nl-NL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18%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19%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nl-NL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13%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nl-NL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7%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nl-NL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7%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nl-NL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-16%</a:t>
                      </a:r>
                    </a:p>
                  </a:txBody>
                  <a:tcPr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089806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3AE84371-1471-418C-A8A3-98F3D2981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054359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De trend in cijfers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487E9C4-E0BA-4400-9D64-AAEBBACA1D6F}"/>
              </a:ext>
            </a:extLst>
          </p:cNvPr>
          <p:cNvSpPr txBox="1"/>
          <p:nvPr/>
        </p:nvSpPr>
        <p:spPr>
          <a:xfrm>
            <a:off x="214604" y="1390261"/>
            <a:ext cx="11010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endParaRPr lang="nl-NL" dirty="0"/>
          </a:p>
          <a:p>
            <a:r>
              <a:rPr lang="nl-NL" sz="2400" dirty="0"/>
              <a:t>1</a:t>
            </a:r>
            <a:r>
              <a:rPr lang="nl-NL" sz="2400" baseline="30000" dirty="0"/>
              <a:t>e</a:t>
            </a:r>
            <a:r>
              <a:rPr lang="nl-NL" sz="2400" dirty="0"/>
              <a:t> lijn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47CEFCA6-2222-47C3-ACB8-C586755EE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952547"/>
              </p:ext>
            </p:extLst>
          </p:nvPr>
        </p:nvGraphicFramePr>
        <p:xfrm>
          <a:off x="1429138" y="3610948"/>
          <a:ext cx="9116009" cy="2120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476">
                  <a:extLst>
                    <a:ext uri="{9D8B030D-6E8A-4147-A177-3AD203B41FA5}">
                      <a16:colId xmlns:a16="http://schemas.microsoft.com/office/drawing/2014/main" val="3556549594"/>
                    </a:ext>
                  </a:extLst>
                </a:gridCol>
                <a:gridCol w="551481">
                  <a:extLst>
                    <a:ext uri="{9D8B030D-6E8A-4147-A177-3AD203B41FA5}">
                      <a16:colId xmlns:a16="http://schemas.microsoft.com/office/drawing/2014/main" val="362938923"/>
                    </a:ext>
                  </a:extLst>
                </a:gridCol>
                <a:gridCol w="461988">
                  <a:extLst>
                    <a:ext uri="{9D8B030D-6E8A-4147-A177-3AD203B41FA5}">
                      <a16:colId xmlns:a16="http://schemas.microsoft.com/office/drawing/2014/main" val="3851340356"/>
                    </a:ext>
                  </a:extLst>
                </a:gridCol>
                <a:gridCol w="478487">
                  <a:extLst>
                    <a:ext uri="{9D8B030D-6E8A-4147-A177-3AD203B41FA5}">
                      <a16:colId xmlns:a16="http://schemas.microsoft.com/office/drawing/2014/main" val="1708771732"/>
                    </a:ext>
                  </a:extLst>
                </a:gridCol>
                <a:gridCol w="519736">
                  <a:extLst>
                    <a:ext uri="{9D8B030D-6E8A-4147-A177-3AD203B41FA5}">
                      <a16:colId xmlns:a16="http://schemas.microsoft.com/office/drawing/2014/main" val="3487621092"/>
                    </a:ext>
                  </a:extLst>
                </a:gridCol>
                <a:gridCol w="577485">
                  <a:extLst>
                    <a:ext uri="{9D8B030D-6E8A-4147-A177-3AD203B41FA5}">
                      <a16:colId xmlns:a16="http://schemas.microsoft.com/office/drawing/2014/main" val="4285082487"/>
                    </a:ext>
                  </a:extLst>
                </a:gridCol>
                <a:gridCol w="577485">
                  <a:extLst>
                    <a:ext uri="{9D8B030D-6E8A-4147-A177-3AD203B41FA5}">
                      <a16:colId xmlns:a16="http://schemas.microsoft.com/office/drawing/2014/main" val="2881108797"/>
                    </a:ext>
                  </a:extLst>
                </a:gridCol>
                <a:gridCol w="569189">
                  <a:extLst>
                    <a:ext uri="{9D8B030D-6E8A-4147-A177-3AD203B41FA5}">
                      <a16:colId xmlns:a16="http://schemas.microsoft.com/office/drawing/2014/main" val="1838247465"/>
                    </a:ext>
                  </a:extLst>
                </a:gridCol>
                <a:gridCol w="4314682">
                  <a:extLst>
                    <a:ext uri="{9D8B030D-6E8A-4147-A177-3AD203B41FA5}">
                      <a16:colId xmlns:a16="http://schemas.microsoft.com/office/drawing/2014/main" val="2108335881"/>
                    </a:ext>
                  </a:extLst>
                </a:gridCol>
              </a:tblGrid>
              <a:tr h="365875">
                <a:tc>
                  <a:txBody>
                    <a:bodyPr/>
                    <a:lstStyle/>
                    <a:p>
                      <a:endParaRPr lang="nl-NL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2018</a:t>
                      </a:r>
                      <a:endParaRPr lang="nl-NL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479470"/>
                  </a:ext>
                </a:extLst>
              </a:tr>
              <a:tr h="552951"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LAND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0" marT="0" marB="0">
                    <a:solidFill>
                      <a:schemeClr val="bg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27%</a:t>
                      </a:r>
                    </a:p>
                  </a:txBody>
                  <a:tcPr marL="0" marR="0" marT="0" marB="0">
                    <a:solidFill>
                      <a:schemeClr val="bg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26%</a:t>
                      </a:r>
                    </a:p>
                  </a:txBody>
                  <a:tcPr marL="0" marR="0" marT="0" marB="0">
                    <a:solidFill>
                      <a:schemeClr val="bg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26%</a:t>
                      </a:r>
                    </a:p>
                  </a:txBody>
                  <a:tcPr marL="0" marR="0" marT="0" marB="0">
                    <a:solidFill>
                      <a:schemeClr val="bg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25%</a:t>
                      </a:r>
                    </a:p>
                  </a:txBody>
                  <a:tcPr marL="0" marR="0" marT="0" marB="0">
                    <a:solidFill>
                      <a:schemeClr val="bg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23%</a:t>
                      </a:r>
                    </a:p>
                  </a:txBody>
                  <a:tcPr marL="0" marR="0" marT="0" marB="0">
                    <a:solidFill>
                      <a:schemeClr val="bg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21%</a:t>
                      </a:r>
                    </a:p>
                  </a:txBody>
                  <a:tcPr marL="0" marR="0" marT="0" marB="0">
                    <a:solidFill>
                      <a:schemeClr val="bg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-7%</a:t>
                      </a:r>
                    </a:p>
                  </a:txBody>
                  <a:tcPr marL="0" marR="0" marT="0" marB="0">
                    <a:solidFill>
                      <a:schemeClr val="bg1">
                        <a:alpha val="4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576002"/>
                  </a:ext>
                </a:extLst>
              </a:tr>
              <a:tr h="552951"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Consortium</a:t>
                      </a:r>
                    </a:p>
                    <a:p>
                      <a:pPr algn="ctr"/>
                      <a:r>
                        <a:rPr lang="nl-NL" sz="1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Veldhoven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34%</a:t>
                      </a:r>
                    </a:p>
                  </a:txBody>
                  <a:tcPr marL="0" marR="0" marT="0" marB="0" anchor="ctr">
                    <a:solidFill>
                      <a:schemeClr val="bg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34%</a:t>
                      </a:r>
                    </a:p>
                  </a:txBody>
                  <a:tcPr marL="0" marR="0" marT="0" marB="0" anchor="ctr">
                    <a:solidFill>
                      <a:schemeClr val="bg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32%</a:t>
                      </a:r>
                    </a:p>
                  </a:txBody>
                  <a:tcPr marL="0" marR="0" marT="0" marB="0" anchor="ctr">
                    <a:solidFill>
                      <a:schemeClr val="bg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33%</a:t>
                      </a:r>
                    </a:p>
                  </a:txBody>
                  <a:tcPr marL="0" marR="0" marT="0" marB="0" anchor="ctr">
                    <a:solidFill>
                      <a:schemeClr val="bg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ctr">
                    <a:solidFill>
                      <a:schemeClr val="bg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29%</a:t>
                      </a:r>
                    </a:p>
                  </a:txBody>
                  <a:tcPr marL="0" marR="0" marT="0" marB="0" anchor="ctr">
                    <a:solidFill>
                      <a:schemeClr val="bg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26%</a:t>
                      </a:r>
                    </a:p>
                  </a:txBody>
                  <a:tcPr marL="0" marR="0" marT="0" marB="0" anchor="ctr">
                    <a:solidFill>
                      <a:schemeClr val="bg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buFontTx/>
                        <a:buNone/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- 8%</a:t>
                      </a:r>
                    </a:p>
                  </a:txBody>
                  <a:tcPr marL="0" marR="0" marT="0" marB="0" anchor="ctr">
                    <a:solidFill>
                      <a:schemeClr val="bg1">
                        <a:alpha val="4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892809"/>
                  </a:ext>
                </a:extLst>
              </a:tr>
              <a:tr h="648310">
                <a:tc>
                  <a:txBody>
                    <a:bodyPr/>
                    <a:lstStyle/>
                    <a:p>
                      <a:pPr algn="ctr"/>
                      <a:r>
                        <a:rPr lang="nl-NL" sz="1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KIEM</a:t>
                      </a:r>
                    </a:p>
                    <a:p>
                      <a:pPr algn="ctr"/>
                      <a:r>
                        <a:rPr lang="nl-NL" sz="1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Uden </a:t>
                      </a:r>
                      <a:r>
                        <a:rPr lang="nl-NL" sz="1100" b="1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eo</a:t>
                      </a:r>
                      <a:endParaRPr lang="nl-NL" sz="11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38%</a:t>
                      </a:r>
                    </a:p>
                  </a:txBody>
                  <a:tcPr marL="0" marR="0" marT="0" marB="0" anchor="ctr">
                    <a:solidFill>
                      <a:schemeClr val="bg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41%</a:t>
                      </a:r>
                    </a:p>
                  </a:txBody>
                  <a:tcPr marL="0" marR="0" marT="0" marB="0" anchor="ctr">
                    <a:solidFill>
                      <a:schemeClr val="bg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35%</a:t>
                      </a:r>
                    </a:p>
                  </a:txBody>
                  <a:tcPr>
                    <a:solidFill>
                      <a:schemeClr val="bg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37%</a:t>
                      </a:r>
                    </a:p>
                  </a:txBody>
                  <a:tcPr>
                    <a:solidFill>
                      <a:schemeClr val="bg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nl-NL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</a:p>
                  </a:txBody>
                  <a:tcPr>
                    <a:solidFill>
                      <a:schemeClr val="bg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nl-NL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24%</a:t>
                      </a:r>
                    </a:p>
                  </a:txBody>
                  <a:tcPr>
                    <a:solidFill>
                      <a:schemeClr val="bg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nl-NL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21%</a:t>
                      </a:r>
                    </a:p>
                  </a:txBody>
                  <a:tcPr>
                    <a:solidFill>
                      <a:schemeClr val="bg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nl-NL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-17%</a:t>
                      </a:r>
                    </a:p>
                  </a:txBody>
                  <a:tcPr>
                    <a:solidFill>
                      <a:schemeClr val="bg1">
                        <a:alpha val="4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716608"/>
                  </a:ext>
                </a:extLst>
              </a:tr>
            </a:tbl>
          </a:graphicData>
        </a:graphic>
      </p:graphicFrame>
      <p:sp>
        <p:nvSpPr>
          <p:cNvPr id="7" name="Rechthoek 6">
            <a:extLst>
              <a:ext uri="{FF2B5EF4-FFF2-40B4-BE49-F238E27FC236}">
                <a16:creationId xmlns:a16="http://schemas.microsoft.com/office/drawing/2014/main" id="{1661AC11-68CD-453D-876B-AD18A7DF2532}"/>
              </a:ext>
            </a:extLst>
          </p:cNvPr>
          <p:cNvSpPr/>
          <p:nvPr/>
        </p:nvSpPr>
        <p:spPr>
          <a:xfrm flipH="1">
            <a:off x="214604" y="3517641"/>
            <a:ext cx="110101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 </a:t>
            </a:r>
          </a:p>
          <a:p>
            <a:endParaRPr lang="nl-NL" dirty="0"/>
          </a:p>
          <a:p>
            <a:endParaRPr lang="nl-NL" dirty="0"/>
          </a:p>
          <a:p>
            <a:r>
              <a:rPr lang="nl-NL" sz="2400" dirty="0"/>
              <a:t>Kliniek</a:t>
            </a:r>
          </a:p>
        </p:txBody>
      </p:sp>
    </p:spTree>
    <p:extLst>
      <p:ext uri="{BB962C8B-B14F-4D97-AF65-F5344CB8AC3E}">
        <p14:creationId xmlns:p14="http://schemas.microsoft.com/office/powerpoint/2010/main" val="20860341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975D14-BFFD-409C-A899-AB28A8C32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959" y="585216"/>
            <a:ext cx="9720073" cy="1141984"/>
          </a:xfrm>
          <a:pattFill prst="lgCheck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pPr algn="ctr"/>
            <a:r>
              <a:rPr lang="nl-NL" dirty="0"/>
              <a:t>Aanpak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06ECC8-3655-43FC-B6E9-9B227F854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959" y="2030304"/>
            <a:ext cx="9720073" cy="4023360"/>
          </a:xfrm>
          <a:pattFill prst="lgCheck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nl-NL" dirty="0"/>
              <a:t>1. Gezamenlijke ITV klinisch- en 1</a:t>
            </a:r>
            <a:r>
              <a:rPr lang="nl-NL" baseline="30000" dirty="0"/>
              <a:t>e</a:t>
            </a:r>
            <a:r>
              <a:rPr lang="nl-NL" dirty="0"/>
              <a:t> </a:t>
            </a:r>
            <a:r>
              <a:rPr lang="nl-NL" dirty="0" err="1"/>
              <a:t>lijns</a:t>
            </a:r>
            <a:r>
              <a:rPr lang="nl-NL" dirty="0"/>
              <a:t> VK</a:t>
            </a:r>
          </a:p>
          <a:p>
            <a:pPr lvl="1"/>
            <a:r>
              <a:rPr lang="nl-NL" dirty="0"/>
              <a:t> Inventariseren aantallen</a:t>
            </a:r>
          </a:p>
          <a:p>
            <a:pPr lvl="1"/>
            <a:r>
              <a:rPr lang="nl-NL" dirty="0"/>
              <a:t> Inventariseren motivatie voor epi</a:t>
            </a:r>
          </a:p>
          <a:p>
            <a:pPr lvl="1"/>
            <a:r>
              <a:rPr lang="nl-NL" dirty="0"/>
              <a:t> Bespreken van het eigen handelen</a:t>
            </a:r>
          </a:p>
          <a:p>
            <a:pPr lvl="1"/>
            <a:r>
              <a:rPr lang="nl-NL" dirty="0"/>
              <a:t> Opstellen van onderzoeksvragen</a:t>
            </a:r>
          </a:p>
          <a:p>
            <a:pPr lvl="1"/>
            <a:r>
              <a:rPr lang="nl-NL" dirty="0"/>
              <a:t> Literatuursearch naar indicaties en motivatie voor keus</a:t>
            </a:r>
          </a:p>
          <a:p>
            <a:pPr lvl="1"/>
            <a:r>
              <a:rPr lang="nl-NL" dirty="0"/>
              <a:t> Presenteren aan de ITV groep</a:t>
            </a:r>
          </a:p>
          <a:p>
            <a:pPr lvl="1"/>
            <a:r>
              <a:rPr lang="nl-NL" dirty="0"/>
              <a:t> Maken van nieuwe afspraken</a:t>
            </a:r>
          </a:p>
          <a:p>
            <a:pPr marL="128016" lvl="1" indent="0">
              <a:buNone/>
            </a:pPr>
            <a:endParaRPr lang="nl-NL" dirty="0"/>
          </a:p>
          <a:p>
            <a:pPr marL="128016" lvl="1" indent="0">
              <a:buNone/>
            </a:pPr>
            <a:r>
              <a:rPr lang="nl-NL" dirty="0"/>
              <a:t>2. Terugbrengen naar de achterban en afspraken maken</a:t>
            </a:r>
          </a:p>
          <a:p>
            <a:pPr marL="128016" lvl="1" indent="0">
              <a:buNone/>
            </a:pPr>
            <a:endParaRPr lang="nl-NL" dirty="0"/>
          </a:p>
          <a:p>
            <a:pPr marL="128016" lvl="1" indent="0">
              <a:buNone/>
            </a:pPr>
            <a:r>
              <a:rPr lang="nl-NL" dirty="0"/>
              <a:t>3. Na 2 jaar evalueren</a:t>
            </a:r>
          </a:p>
        </p:txBody>
      </p:sp>
    </p:spTree>
    <p:extLst>
      <p:ext uri="{BB962C8B-B14F-4D97-AF65-F5344CB8AC3E}">
        <p14:creationId xmlns:p14="http://schemas.microsoft.com/office/powerpoint/2010/main" val="12323190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652536-4DC8-4604-8466-109DD29E1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69693"/>
          </a:xfr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pPr algn="ctr"/>
            <a:r>
              <a:rPr lang="nl-NL" dirty="0"/>
              <a:t>Succesfactoren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8A0396-8E75-4AF3-A062-7F2855232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1"/>
            <a:ext cx="9720073" cy="4556113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nl-NL" dirty="0"/>
              <a:t>1. Samen </a:t>
            </a:r>
          </a:p>
          <a:p>
            <a:pPr lvl="1"/>
            <a:r>
              <a:rPr lang="nl-NL" dirty="0"/>
              <a:t>Begrip voor en inzicht in elkaars handelen</a:t>
            </a:r>
          </a:p>
          <a:p>
            <a:pPr lvl="1"/>
            <a:r>
              <a:rPr lang="nl-NL" dirty="0"/>
              <a:t>De getallen kennen</a:t>
            </a:r>
          </a:p>
          <a:p>
            <a:pPr marL="128016" lvl="1" indent="0">
              <a:buNone/>
            </a:pPr>
            <a:endParaRPr lang="nl-NL" dirty="0"/>
          </a:p>
          <a:p>
            <a:pPr marL="128016" lvl="1" indent="0">
              <a:buNone/>
            </a:pPr>
            <a:r>
              <a:rPr lang="nl-NL" sz="2200" dirty="0"/>
              <a:t>2</a:t>
            </a:r>
            <a:r>
              <a:rPr lang="nl-NL" dirty="0"/>
              <a:t>. </a:t>
            </a:r>
            <a:r>
              <a:rPr lang="nl-NL" sz="2200" dirty="0"/>
              <a:t>Inzicht in factoren die je keuze beïnvloeden </a:t>
            </a:r>
          </a:p>
          <a:p>
            <a:pPr lvl="1"/>
            <a:r>
              <a:rPr lang="nl-NL" dirty="0"/>
              <a:t>angst, commentaar, opleiding, </a:t>
            </a:r>
            <a:r>
              <a:rPr lang="nl-NL"/>
              <a:t>cijfers kennen </a:t>
            </a:r>
            <a:r>
              <a:rPr lang="nl-NL" dirty="0" err="1"/>
              <a:t>etc</a:t>
            </a:r>
            <a:r>
              <a:rPr lang="nl-NL" dirty="0"/>
              <a:t>; 80/20 verdeling</a:t>
            </a:r>
          </a:p>
          <a:p>
            <a:pPr marL="128016" lvl="1" indent="0">
              <a:buNone/>
            </a:pPr>
            <a:endParaRPr lang="nl-NL" sz="2200" dirty="0"/>
          </a:p>
          <a:p>
            <a:pPr marL="128016" lvl="1" indent="0">
              <a:buNone/>
            </a:pPr>
            <a:r>
              <a:rPr lang="nl-NL" sz="2200" dirty="0"/>
              <a:t>3. Gestructureerd aanpakken van nieuwe handelswijze </a:t>
            </a:r>
            <a:r>
              <a:rPr lang="nl-NL" sz="2200" dirty="0" err="1"/>
              <a:t>dmv</a:t>
            </a:r>
            <a:r>
              <a:rPr lang="nl-NL" sz="2200" dirty="0"/>
              <a:t>: </a:t>
            </a:r>
          </a:p>
          <a:p>
            <a:pPr lvl="1"/>
            <a:r>
              <a:rPr lang="nl-NL" dirty="0"/>
              <a:t>Klinische les</a:t>
            </a:r>
          </a:p>
          <a:p>
            <a:pPr lvl="1"/>
            <a:r>
              <a:rPr lang="nl-NL" dirty="0"/>
              <a:t>Reden voor episiotomie vooraf en achteraf noteren </a:t>
            </a:r>
          </a:p>
          <a:p>
            <a:pPr lvl="1">
              <a:buFontTx/>
              <a:buChar char="-"/>
            </a:pPr>
            <a:endParaRPr lang="nl-NL" sz="2200" dirty="0"/>
          </a:p>
          <a:p>
            <a:pPr marL="128016" lvl="1" indent="0">
              <a:buNone/>
            </a:pPr>
            <a:r>
              <a:rPr lang="nl-NL" sz="2200" dirty="0"/>
              <a:t>4. Succes vieren!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9669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D987E5-3593-463F-BEEC-EF10649CE7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Dank voor uw aandacht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BA14525-2BFD-4754-9871-280AB46320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Hand op de knip!</a:t>
            </a:r>
          </a:p>
        </p:txBody>
      </p:sp>
    </p:spTree>
    <p:extLst>
      <p:ext uri="{BB962C8B-B14F-4D97-AF65-F5344CB8AC3E}">
        <p14:creationId xmlns:p14="http://schemas.microsoft.com/office/powerpoint/2010/main" val="992808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1464B3-A244-4BDC-974F-920EBD2E9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volgende cijfers zijn ter inzage voor als er nog </a:t>
            </a:r>
            <a:r>
              <a:rPr lang="nl-NL"/>
              <a:t>vragen zijn.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CE4BAE-E941-4158-B217-B68286BF7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9822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5D1C004B-159C-4ABC-BE28-CDC762F3C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De landelijke cijfers 1</a:t>
            </a:r>
            <a:r>
              <a:rPr lang="nl-NL" baseline="30000" dirty="0"/>
              <a:t>e</a:t>
            </a:r>
            <a:r>
              <a:rPr lang="nl-NL" dirty="0"/>
              <a:t> lijn</a:t>
            </a:r>
          </a:p>
        </p:txBody>
      </p:sp>
      <p:pic>
        <p:nvPicPr>
          <p:cNvPr id="11" name="Tijdelijke aanduiding voor inhoud 10" descr="https://insight.perined.nl/1284182984/$618538519.jpg">
            <a:extLst>
              <a:ext uri="{FF2B5EF4-FFF2-40B4-BE49-F238E27FC236}">
                <a16:creationId xmlns:a16="http://schemas.microsoft.com/office/drawing/2014/main" id="{E7108CDB-1AC4-40E7-B15B-4D0C52A731D7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2130804"/>
            <a:ext cx="5729681" cy="435133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9" name="Tijdelijke aanduiding voor inhoud 18">
            <a:extLst>
              <a:ext uri="{FF2B5EF4-FFF2-40B4-BE49-F238E27FC236}">
                <a16:creationId xmlns:a16="http://schemas.microsoft.com/office/drawing/2014/main" id="{38D28E67-0CD6-484F-AD64-23D48B52F96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8932590"/>
              </p:ext>
            </p:extLst>
          </p:nvPr>
        </p:nvGraphicFramePr>
        <p:xfrm>
          <a:off x="5947795" y="2130804"/>
          <a:ext cx="6004717" cy="4269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6115">
                  <a:extLst>
                    <a:ext uri="{9D8B030D-6E8A-4147-A177-3AD203B41FA5}">
                      <a16:colId xmlns:a16="http://schemas.microsoft.com/office/drawing/2014/main" val="327551614"/>
                    </a:ext>
                  </a:extLst>
                </a:gridCol>
                <a:gridCol w="406139">
                  <a:extLst>
                    <a:ext uri="{9D8B030D-6E8A-4147-A177-3AD203B41FA5}">
                      <a16:colId xmlns:a16="http://schemas.microsoft.com/office/drawing/2014/main" val="4202830457"/>
                    </a:ext>
                  </a:extLst>
                </a:gridCol>
                <a:gridCol w="406139">
                  <a:extLst>
                    <a:ext uri="{9D8B030D-6E8A-4147-A177-3AD203B41FA5}">
                      <a16:colId xmlns:a16="http://schemas.microsoft.com/office/drawing/2014/main" val="12456377"/>
                    </a:ext>
                  </a:extLst>
                </a:gridCol>
                <a:gridCol w="406139">
                  <a:extLst>
                    <a:ext uri="{9D8B030D-6E8A-4147-A177-3AD203B41FA5}">
                      <a16:colId xmlns:a16="http://schemas.microsoft.com/office/drawing/2014/main" val="636220403"/>
                    </a:ext>
                  </a:extLst>
                </a:gridCol>
                <a:gridCol w="406139">
                  <a:extLst>
                    <a:ext uri="{9D8B030D-6E8A-4147-A177-3AD203B41FA5}">
                      <a16:colId xmlns:a16="http://schemas.microsoft.com/office/drawing/2014/main" val="4272060748"/>
                    </a:ext>
                  </a:extLst>
                </a:gridCol>
                <a:gridCol w="406139">
                  <a:extLst>
                    <a:ext uri="{9D8B030D-6E8A-4147-A177-3AD203B41FA5}">
                      <a16:colId xmlns:a16="http://schemas.microsoft.com/office/drawing/2014/main" val="2597236232"/>
                    </a:ext>
                  </a:extLst>
                </a:gridCol>
                <a:gridCol w="406139">
                  <a:extLst>
                    <a:ext uri="{9D8B030D-6E8A-4147-A177-3AD203B41FA5}">
                      <a16:colId xmlns:a16="http://schemas.microsoft.com/office/drawing/2014/main" val="1422894456"/>
                    </a:ext>
                  </a:extLst>
                </a:gridCol>
                <a:gridCol w="406139">
                  <a:extLst>
                    <a:ext uri="{9D8B030D-6E8A-4147-A177-3AD203B41FA5}">
                      <a16:colId xmlns:a16="http://schemas.microsoft.com/office/drawing/2014/main" val="190088374"/>
                    </a:ext>
                  </a:extLst>
                </a:gridCol>
                <a:gridCol w="1193145">
                  <a:extLst>
                    <a:ext uri="{9D8B030D-6E8A-4147-A177-3AD203B41FA5}">
                      <a16:colId xmlns:a16="http://schemas.microsoft.com/office/drawing/2014/main" val="3276384806"/>
                    </a:ext>
                  </a:extLst>
                </a:gridCol>
                <a:gridCol w="142484">
                  <a:extLst>
                    <a:ext uri="{9D8B030D-6E8A-4147-A177-3AD203B41FA5}">
                      <a16:colId xmlns:a16="http://schemas.microsoft.com/office/drawing/2014/main" val="2896272092"/>
                    </a:ext>
                  </a:extLst>
                </a:gridCol>
              </a:tblGrid>
              <a:tr h="948182"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LVR1: Perineum/vulva   </a:t>
                      </a:r>
                      <a:b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513" marR="45513" marT="22756" marB="22756"/>
                </a:tc>
                <a:tc hMerge="1">
                  <a:txBody>
                    <a:bodyPr/>
                    <a:lstStyle/>
                    <a:p>
                      <a:endParaRPr lang="nl-NL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513" marR="45513" marT="22756" marB="22756"/>
                </a:tc>
                <a:tc hMerge="1">
                  <a:txBody>
                    <a:bodyPr/>
                    <a:lstStyle/>
                    <a:p>
                      <a:endParaRPr lang="nl-NL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513" marR="45513" marT="22756" marB="22756"/>
                </a:tc>
                <a:tc hMerge="1">
                  <a:txBody>
                    <a:bodyPr/>
                    <a:lstStyle/>
                    <a:p>
                      <a:endParaRPr lang="nl-NL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513" marR="45513" marT="22756" marB="22756"/>
                </a:tc>
                <a:tc hMerge="1">
                  <a:txBody>
                    <a:bodyPr/>
                    <a:lstStyle/>
                    <a:p>
                      <a:endParaRPr lang="nl-NL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513" marR="45513" marT="22756" marB="22756"/>
                </a:tc>
                <a:tc hMerge="1">
                  <a:txBody>
                    <a:bodyPr/>
                    <a:lstStyle/>
                    <a:p>
                      <a:endParaRPr lang="nl-NL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513" marR="45513" marT="22756" marB="22756"/>
                </a:tc>
                <a:tc hMerge="1">
                  <a:txBody>
                    <a:bodyPr/>
                    <a:lstStyle/>
                    <a:p>
                      <a:endParaRPr lang="nl-NL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513" marR="45513" marT="22756" marB="22756"/>
                </a:tc>
                <a:tc hMerge="1">
                  <a:txBody>
                    <a:bodyPr/>
                    <a:lstStyle/>
                    <a:p>
                      <a:endParaRPr lang="nl-NL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513" marR="45513" marT="22756" marB="22756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77181746"/>
                  </a:ext>
                </a:extLst>
              </a:tr>
              <a:tr h="360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--- land ---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5817926"/>
                  </a:ext>
                </a:extLst>
              </a:tr>
              <a:tr h="360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code                        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2012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2013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2014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2015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2016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2017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2018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0852370"/>
                  </a:ext>
                </a:extLst>
              </a:tr>
              <a:tr h="438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Perineum en vulva gaaf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28%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28%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28%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28%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28%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28%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29%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+1%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3984514"/>
                  </a:ext>
                </a:extLst>
              </a:tr>
              <a:tr h="360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Ruptuur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39%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40%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41%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41%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42%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44%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45%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+6%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66000416"/>
                  </a:ext>
                </a:extLst>
              </a:tr>
              <a:tr h="360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effectLst/>
                          <a:latin typeface="+mn-lt"/>
                          <a:cs typeface="Arial" panose="020B0604020202020204" pitchFamily="34" charset="0"/>
                        </a:rPr>
                        <a:t>Sub-totaal</a:t>
                      </a: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ruptuur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1%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1%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1%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2%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1%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19168147"/>
                  </a:ext>
                </a:extLst>
              </a:tr>
              <a:tr h="360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Totaalruptuur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0%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0%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0%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0%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0%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02544020"/>
                  </a:ext>
                </a:extLst>
              </a:tr>
              <a:tr h="360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Mediolaterale</a:t>
                      </a: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epi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25%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24%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24%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23%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21%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19%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17%</a:t>
                      </a: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- 8%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96010744"/>
                  </a:ext>
                </a:extLst>
              </a:tr>
              <a:tr h="360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Mediane epi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0%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0%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0%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0%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68414885"/>
                  </a:ext>
                </a:extLst>
              </a:tr>
              <a:tr h="360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effectLst/>
                          <a:latin typeface="+mn-lt"/>
                          <a:cs typeface="Arial" panose="020B0604020202020204" pitchFamily="34" charset="0"/>
                        </a:rPr>
                        <a:t>Labiumruptuur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14%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14%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15%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15%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16%</a:t>
                      </a:r>
                      <a:endParaRPr lang="nl-NL" sz="11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16%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+mn-lt"/>
                          <a:cs typeface="Arial" panose="020B0604020202020204" pitchFamily="34" charset="0"/>
                        </a:rPr>
                        <a:t>16%</a:t>
                      </a:r>
                      <a:endParaRPr lang="nl-NL" sz="11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l-NL" sz="11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+2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99199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690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190</TotalTime>
  <Words>1180</Words>
  <Application>Microsoft Office PowerPoint</Application>
  <PresentationFormat>Breedbeeld</PresentationFormat>
  <Paragraphs>620</Paragraphs>
  <Slides>14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Arial</vt:lpstr>
      <vt:lpstr>Calibri</vt:lpstr>
      <vt:lpstr>Tw Cen MT</vt:lpstr>
      <vt:lpstr>Tw Cen MT Condensed</vt:lpstr>
      <vt:lpstr>Wingdings 3</vt:lpstr>
      <vt:lpstr>Integraal</vt:lpstr>
      <vt:lpstr>De Epi!</vt:lpstr>
      <vt:lpstr>De Trend in plaatjes 1e lijn</vt:lpstr>
      <vt:lpstr>De Trend in plaatjes 2e lijn</vt:lpstr>
      <vt:lpstr>De trend in cijfers</vt:lpstr>
      <vt:lpstr>Aanpak</vt:lpstr>
      <vt:lpstr>Succesfactoren</vt:lpstr>
      <vt:lpstr>Dank voor uw aandacht</vt:lpstr>
      <vt:lpstr>De volgende cijfers zijn ter inzage voor als er nog vragen zijn. </vt:lpstr>
      <vt:lpstr>De landelijke cijfers 1e lijn</vt:lpstr>
      <vt:lpstr>De Consortiumcijfers 1e lijn</vt:lpstr>
      <vt:lpstr>VSV KIEM geboortezorg 1e lijn</vt:lpstr>
      <vt:lpstr>Landelijke cijfers 2e lijn</vt:lpstr>
      <vt:lpstr>Consortium cijfers  2e lijn</vt:lpstr>
      <vt:lpstr>VSV KIEM geboortezorg Bernhoven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Epi!</dc:title>
  <dc:creator>anita</dc:creator>
  <cp:lastModifiedBy>anita</cp:lastModifiedBy>
  <cp:revision>25</cp:revision>
  <dcterms:created xsi:type="dcterms:W3CDTF">2019-03-09T12:46:56Z</dcterms:created>
  <dcterms:modified xsi:type="dcterms:W3CDTF">2019-03-21T07:32:15Z</dcterms:modified>
</cp:coreProperties>
</file>