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f8ffab7dc1364516"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4" r:id="rId5"/>
    <p:sldId id="267" r:id="rId6"/>
    <p:sldId id="321" r:id="rId7"/>
    <p:sldId id="277" r:id="rId8"/>
    <p:sldId id="272" r:id="rId9"/>
    <p:sldId id="307" r:id="rId10"/>
    <p:sldId id="303" r:id="rId11"/>
    <p:sldId id="304" r:id="rId12"/>
    <p:sldId id="308" r:id="rId13"/>
    <p:sldId id="326" r:id="rId14"/>
    <p:sldId id="305" r:id="rId15"/>
    <p:sldId id="327" r:id="rId16"/>
    <p:sldId id="328" r:id="rId17"/>
    <p:sldId id="286" r:id="rId18"/>
    <p:sldId id="287" r:id="rId19"/>
    <p:sldId id="290" r:id="rId20"/>
    <p:sldId id="322" r:id="rId21"/>
    <p:sldId id="274" r:id="rId22"/>
    <p:sldId id="323" r:id="rId23"/>
    <p:sldId id="306" r:id="rId24"/>
    <p:sldId id="324" r:id="rId25"/>
    <p:sldId id="325" r:id="rId2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110" d="100"/>
          <a:sy n="110" d="100"/>
        </p:scale>
        <p:origin x="240" y="-993"/>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FE38E-61ED-457B-BC0D-E73A0167CAFC}" type="datetimeFigureOut">
              <a:rPr lang="nl-NL" smtClean="0"/>
              <a:t>28-6-2019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A9B62-FA93-4629-AC0F-FFAC99F8E7F0}" type="slidenum">
              <a:rPr lang="nl-NL" smtClean="0"/>
              <a:t>‹nr.›</a:t>
            </a:fld>
            <a:endParaRPr lang="nl-NL"/>
          </a:p>
        </p:txBody>
      </p:sp>
    </p:spTree>
    <p:extLst>
      <p:ext uri="{BB962C8B-B14F-4D97-AF65-F5344CB8AC3E}">
        <p14:creationId xmlns:p14="http://schemas.microsoft.com/office/powerpoint/2010/main" val="3769171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5</a:t>
            </a:fld>
            <a:endParaRPr lang="nl-NL"/>
          </a:p>
        </p:txBody>
      </p:sp>
    </p:spTree>
    <p:extLst>
      <p:ext uri="{BB962C8B-B14F-4D97-AF65-F5344CB8AC3E}">
        <p14:creationId xmlns:p14="http://schemas.microsoft.com/office/powerpoint/2010/main" val="39644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14</a:t>
            </a:fld>
            <a:endParaRPr lang="nl-NL"/>
          </a:p>
        </p:txBody>
      </p:sp>
    </p:spTree>
    <p:extLst>
      <p:ext uri="{BB962C8B-B14F-4D97-AF65-F5344CB8AC3E}">
        <p14:creationId xmlns:p14="http://schemas.microsoft.com/office/powerpoint/2010/main" val="3856221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15</a:t>
            </a:fld>
            <a:endParaRPr lang="nl-NL"/>
          </a:p>
        </p:txBody>
      </p:sp>
    </p:spTree>
    <p:extLst>
      <p:ext uri="{BB962C8B-B14F-4D97-AF65-F5344CB8AC3E}">
        <p14:creationId xmlns:p14="http://schemas.microsoft.com/office/powerpoint/2010/main" val="173830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16</a:t>
            </a:fld>
            <a:endParaRPr lang="nl-NL"/>
          </a:p>
        </p:txBody>
      </p:sp>
    </p:spTree>
    <p:extLst>
      <p:ext uri="{BB962C8B-B14F-4D97-AF65-F5344CB8AC3E}">
        <p14:creationId xmlns:p14="http://schemas.microsoft.com/office/powerpoint/2010/main" val="278024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Deze moet ik nog even aanvullen op kantoor morgen</a:t>
            </a:r>
          </a:p>
        </p:txBody>
      </p:sp>
      <p:sp>
        <p:nvSpPr>
          <p:cNvPr id="4" name="Tijdelijke aanduiding voor dianummer 3"/>
          <p:cNvSpPr>
            <a:spLocks noGrp="1"/>
          </p:cNvSpPr>
          <p:nvPr>
            <p:ph type="sldNum" sz="quarter" idx="5"/>
          </p:nvPr>
        </p:nvSpPr>
        <p:spPr/>
        <p:txBody>
          <a:bodyPr/>
          <a:lstStyle/>
          <a:p>
            <a:fld id="{6E6A9B62-FA93-4629-AC0F-FFAC99F8E7F0}" type="slidenum">
              <a:rPr lang="nl-NL" smtClean="0"/>
              <a:t>18</a:t>
            </a:fld>
            <a:endParaRPr lang="nl-NL"/>
          </a:p>
        </p:txBody>
      </p:sp>
    </p:spTree>
    <p:extLst>
      <p:ext uri="{BB962C8B-B14F-4D97-AF65-F5344CB8AC3E}">
        <p14:creationId xmlns:p14="http://schemas.microsoft.com/office/powerpoint/2010/main" val="89300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normAutofit/>
          </a:bodyPr>
          <a:lstStyle/>
          <a:p>
            <a:r>
              <a:rPr lang="en-US" sz="1600" baseline="0" dirty="0" err="1"/>
              <a:t>Dit</a:t>
            </a:r>
            <a:r>
              <a:rPr lang="en-US" sz="1600" baseline="0" dirty="0"/>
              <a:t> is de standard set, die </a:t>
            </a:r>
            <a:r>
              <a:rPr lang="en-US" sz="1600" baseline="0" dirty="0" err="1"/>
              <a:t>voor</a:t>
            </a:r>
            <a:r>
              <a:rPr lang="en-US" sz="1600" baseline="0" dirty="0"/>
              <a:t> de geboortezorg is </a:t>
            </a:r>
            <a:r>
              <a:rPr lang="en-US" sz="1600" baseline="0" dirty="0" err="1"/>
              <a:t>ontwikkeld</a:t>
            </a:r>
            <a:r>
              <a:rPr lang="en-US" sz="1600" baseline="0" dirty="0"/>
              <a:t>.</a:t>
            </a:r>
          </a:p>
          <a:p>
            <a:endParaRPr lang="en-US" sz="1600" baseline="0" dirty="0"/>
          </a:p>
          <a:p>
            <a:r>
              <a:rPr lang="en-US" sz="1600" baseline="0" dirty="0"/>
              <a:t>De set </a:t>
            </a:r>
            <a:r>
              <a:rPr lang="en-US" sz="1600" baseline="0" dirty="0" err="1"/>
              <a:t>bevat</a:t>
            </a:r>
            <a:r>
              <a:rPr lang="en-US" sz="1600" baseline="0" dirty="0"/>
              <a:t> 3 </a:t>
            </a:r>
            <a:r>
              <a:rPr lang="en-US" sz="1600" baseline="0" dirty="0" err="1"/>
              <a:t>soorten</a:t>
            </a:r>
            <a:r>
              <a:rPr lang="en-US" sz="1600" baseline="0" dirty="0"/>
              <a:t> </a:t>
            </a:r>
            <a:r>
              <a:rPr lang="en-US" sz="1600" baseline="0" dirty="0" err="1"/>
              <a:t>uitkomsten</a:t>
            </a:r>
            <a:r>
              <a:rPr lang="en-US" sz="1600" baseline="0" dirty="0"/>
              <a:t>:</a:t>
            </a:r>
          </a:p>
          <a:p>
            <a:pPr marL="171450" indent="-171450">
              <a:buFont typeface="Arial" panose="020B0604020202020204" pitchFamily="34" charset="0"/>
              <a:buChar char="•"/>
            </a:pPr>
            <a:r>
              <a:rPr lang="en-US" sz="1600" baseline="0" dirty="0" err="1"/>
              <a:t>Medische</a:t>
            </a:r>
            <a:r>
              <a:rPr lang="en-US" sz="1600" baseline="0" dirty="0"/>
              <a:t> </a:t>
            </a:r>
            <a:r>
              <a:rPr lang="en-US" sz="1600" baseline="0" dirty="0" err="1"/>
              <a:t>patientgegevens</a:t>
            </a:r>
            <a:r>
              <a:rPr lang="en-US" sz="1600" baseline="0" dirty="0"/>
              <a:t> </a:t>
            </a:r>
            <a:r>
              <a:rPr lang="en-US" sz="1600" baseline="0" dirty="0" err="1"/>
              <a:t>uit</a:t>
            </a:r>
            <a:r>
              <a:rPr lang="en-US" sz="1600" baseline="0" dirty="0"/>
              <a:t> EPD</a:t>
            </a:r>
          </a:p>
          <a:p>
            <a:pPr marL="171450" indent="-171450">
              <a:buFont typeface="Arial" panose="020B0604020202020204" pitchFamily="34" charset="0"/>
              <a:buChar char="•"/>
            </a:pPr>
            <a:r>
              <a:rPr lang="en-US" sz="1600" baseline="0" dirty="0"/>
              <a:t>Patient </a:t>
            </a:r>
            <a:r>
              <a:rPr lang="en-US" sz="1600" baseline="0" dirty="0" err="1"/>
              <a:t>gerapporteerde</a:t>
            </a:r>
            <a:r>
              <a:rPr lang="en-US" sz="1600" baseline="0" dirty="0"/>
              <a:t> </a:t>
            </a:r>
            <a:r>
              <a:rPr lang="en-US" sz="1600" baseline="0" dirty="0" err="1"/>
              <a:t>uitkomsten</a:t>
            </a:r>
            <a:endParaRPr lang="en-US" sz="1600" baseline="0" dirty="0"/>
          </a:p>
          <a:p>
            <a:pPr marL="171450" indent="-171450">
              <a:buFont typeface="Arial" panose="020B0604020202020204" pitchFamily="34" charset="0"/>
              <a:buChar char="•"/>
            </a:pPr>
            <a:r>
              <a:rPr lang="en-US" sz="1600" baseline="0" dirty="0"/>
              <a:t>Patient </a:t>
            </a:r>
            <a:r>
              <a:rPr lang="en-US" sz="1600" baseline="0" dirty="0" err="1"/>
              <a:t>gerapporteeerde</a:t>
            </a:r>
            <a:r>
              <a:rPr lang="en-US" sz="1600" baseline="0" dirty="0"/>
              <a:t> </a:t>
            </a:r>
            <a:r>
              <a:rPr lang="en-US" sz="1600" baseline="0" dirty="0" err="1"/>
              <a:t>ervaringen</a:t>
            </a:r>
            <a:endParaRPr lang="en-US" sz="1600" baseline="0" dirty="0"/>
          </a:p>
        </p:txBody>
      </p:sp>
      <p:sp>
        <p:nvSpPr>
          <p:cNvPr id="4" name="Rectangle 3"/>
          <p:cNvSpPr>
            <a:spLocks noGrp="1"/>
          </p:cNvSpPr>
          <p:nvPr>
            <p:ph type="sldNum" sz="quarter" idx="10"/>
          </p:nvPr>
        </p:nvSpPr>
        <p:spPr/>
        <p:txBody>
          <a:bodyPr/>
          <a:lstStyle/>
          <a:p>
            <a:fld id="{CA5D3BF3-D352-46FC-8343-31F56E6730EA}" type="slidenum">
              <a:rPr lang="nl-NL" smtClean="0"/>
              <a:pPr/>
              <a:t>19</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r>
              <a:rPr lang="en-US" sz="1600" dirty="0"/>
              <a:t>En op 3 </a:t>
            </a:r>
            <a:r>
              <a:rPr lang="en-US" sz="1600" dirty="0" err="1"/>
              <a:t>thema’s</a:t>
            </a:r>
            <a:r>
              <a:rPr lang="en-US" sz="1600" dirty="0"/>
              <a:t> </a:t>
            </a:r>
            <a:r>
              <a:rPr lang="en-US" sz="1600" dirty="0" err="1"/>
              <a:t>worden</a:t>
            </a:r>
            <a:r>
              <a:rPr lang="en-US" sz="1600" dirty="0"/>
              <a:t> de </a:t>
            </a:r>
            <a:r>
              <a:rPr lang="en-US" sz="1600" dirty="0" err="1"/>
              <a:t>patienten</a:t>
            </a:r>
            <a:r>
              <a:rPr lang="en-US" sz="1600" dirty="0"/>
              <a:t> </a:t>
            </a:r>
            <a:r>
              <a:rPr lang="en-US" sz="1600" dirty="0" err="1"/>
              <a:t>naar</a:t>
            </a:r>
            <a:r>
              <a:rPr lang="en-US" sz="1600" dirty="0"/>
              <a:t> </a:t>
            </a:r>
            <a:r>
              <a:rPr lang="en-US" sz="1600" dirty="0" err="1"/>
              <a:t>hun</a:t>
            </a:r>
            <a:r>
              <a:rPr lang="en-US" sz="1600" dirty="0"/>
              <a:t> </a:t>
            </a:r>
            <a:r>
              <a:rPr lang="en-US" sz="1600" dirty="0" err="1"/>
              <a:t>ervaringen</a:t>
            </a:r>
            <a:r>
              <a:rPr lang="en-US" sz="1600" dirty="0"/>
              <a:t> </a:t>
            </a:r>
            <a:r>
              <a:rPr lang="en-US" sz="1600" dirty="0" err="1"/>
              <a:t>gevraagd</a:t>
            </a:r>
            <a:r>
              <a:rPr lang="en-US" sz="1600" dirty="0"/>
              <a:t>. </a:t>
            </a:r>
            <a:endParaRPr lang="nl-NL" sz="1600" dirty="0"/>
          </a:p>
        </p:txBody>
      </p:sp>
      <p:sp>
        <p:nvSpPr>
          <p:cNvPr id="4" name="Rectangle 3"/>
          <p:cNvSpPr>
            <a:spLocks noGrp="1"/>
          </p:cNvSpPr>
          <p:nvPr>
            <p:ph type="sldNum" sz="quarter" idx="10"/>
          </p:nvPr>
        </p:nvSpPr>
        <p:spPr/>
        <p:txBody>
          <a:bodyPr/>
          <a:lstStyle/>
          <a:p>
            <a:fld id="{CA5D3BF3-D352-46FC-8343-31F56E6730EA}" type="slidenum">
              <a:rPr lang="nl-NL" smtClean="0"/>
              <a:pPr/>
              <a:t>20</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r>
              <a:rPr lang="nl-NL" sz="1600" dirty="0"/>
              <a:t>De zorgverlener ziet de uitkomsten van de vragenlijst direct op haar scherm in een dashboard. Zo heeft hij/zij snel een overzicht van hoe het met de patiënt op deze onderdelen gaat.</a:t>
            </a:r>
          </a:p>
          <a:p>
            <a:r>
              <a:rPr lang="nl-NL" sz="1600" dirty="0"/>
              <a:t>In het dashboard</a:t>
            </a:r>
            <a:r>
              <a:rPr lang="nl-NL" sz="1600" baseline="0" dirty="0"/>
              <a:t> </a:t>
            </a:r>
            <a:r>
              <a:rPr lang="nl-NL" sz="1600" dirty="0"/>
              <a:t>zijn de </a:t>
            </a:r>
            <a:r>
              <a:rPr lang="nl-NL" sz="1600" dirty="0" err="1"/>
              <a:t>patientgegevens</a:t>
            </a:r>
            <a:r>
              <a:rPr lang="nl-NL" sz="1600" dirty="0"/>
              <a:t> en een aantal klinische uitkomsten zichtbaar. De cirkel is de ICHOM cirkel en met kleuren en tekentjes kan je zien in hoeverre de situatie van de patiënt verbeterd of verslechterd is t.o.v. een vorige meetperiode of t.o.v. een vergelijkbare groep patiënten. Ook kan dit in een grafiek worden uitgezet zodat je een beeld krijgt van het verloop in de tijd.</a:t>
            </a:r>
          </a:p>
          <a:p>
            <a:r>
              <a:rPr lang="nl-NL" sz="1600" dirty="0"/>
              <a:t>Zo willen we dit ook voor de pilots ontwikkelen.</a:t>
            </a:r>
          </a:p>
        </p:txBody>
      </p:sp>
      <p:sp>
        <p:nvSpPr>
          <p:cNvPr id="4" name="Rectangle 3"/>
          <p:cNvSpPr>
            <a:spLocks noGrp="1"/>
          </p:cNvSpPr>
          <p:nvPr>
            <p:ph type="sldNum" sz="quarter" idx="10"/>
          </p:nvPr>
        </p:nvSpPr>
        <p:spPr/>
        <p:txBody>
          <a:bodyPr/>
          <a:lstStyle/>
          <a:p>
            <a:fld id="{CA5D3BF3-D352-46FC-8343-31F56E6730EA}" type="slidenum">
              <a:rPr lang="nl-NL" smtClean="0"/>
              <a:pPr/>
              <a:t>21</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met foto">
    <p:bg>
      <p:bgPr>
        <a:solidFill>
          <a:schemeClr val="bg1"/>
        </a:solidFill>
        <a:effectLst/>
      </p:bgPr>
    </p:bg>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1"/>
          </p:nvPr>
        </p:nvSpPr>
        <p:spPr>
          <a:xfrm>
            <a:off x="0" y="1482725"/>
            <a:ext cx="9144000" cy="5375275"/>
          </a:xfrm>
          <a:solidFill>
            <a:schemeClr val="bg1">
              <a:lumMod val="95000"/>
            </a:schemeClr>
          </a:solidFill>
        </p:spPr>
        <p:txBody>
          <a:bodyPr/>
          <a:lstStyle>
            <a:lvl1pPr marL="0" indent="0">
              <a:buNone/>
              <a:defRPr/>
            </a:lvl1pPr>
          </a:lstStyle>
          <a:p>
            <a:endParaRPr lang="nl-NL" dirty="0"/>
          </a:p>
        </p:txBody>
      </p:sp>
      <p:sp>
        <p:nvSpPr>
          <p:cNvPr id="2" name="Titel 1"/>
          <p:cNvSpPr>
            <a:spLocks noGrp="1"/>
          </p:cNvSpPr>
          <p:nvPr>
            <p:ph type="ctrTitle"/>
          </p:nvPr>
        </p:nvSpPr>
        <p:spPr>
          <a:xfrm>
            <a:off x="1474838" y="2440858"/>
            <a:ext cx="3738717" cy="1102442"/>
          </a:xfrm>
        </p:spPr>
        <p:txBody>
          <a:bodyPr anchor="t" anchorCtr="0">
            <a:normAutofit/>
          </a:bodyPr>
          <a:lstStyle>
            <a:lvl1pPr>
              <a:defRPr sz="4000"/>
            </a:lvl1pPr>
          </a:lstStyle>
          <a:p>
            <a:r>
              <a:rPr lang="nl-NL" dirty="0"/>
              <a:t>Titelstijl van model bewerken</a:t>
            </a:r>
          </a:p>
        </p:txBody>
      </p:sp>
      <p:sp>
        <p:nvSpPr>
          <p:cNvPr id="3" name="Subtitel 2"/>
          <p:cNvSpPr>
            <a:spLocks noGrp="1"/>
          </p:cNvSpPr>
          <p:nvPr>
            <p:ph type="subTitle" idx="1"/>
          </p:nvPr>
        </p:nvSpPr>
        <p:spPr>
          <a:xfrm>
            <a:off x="1474838" y="4262284"/>
            <a:ext cx="3738717" cy="943897"/>
          </a:xfrm>
        </p:spPr>
        <p:txBody>
          <a:bodyPr>
            <a:normAutofit/>
          </a:bodyPr>
          <a:lstStyle>
            <a:lvl1pPr marL="0" indent="0" algn="l">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10" name="Tijdelijke aanduiding voor tekst 9"/>
          <p:cNvSpPr>
            <a:spLocks noGrp="1"/>
          </p:cNvSpPr>
          <p:nvPr>
            <p:ph type="body" sz="quarter" idx="10" hasCustomPrompt="1"/>
          </p:nvPr>
        </p:nvSpPr>
        <p:spPr>
          <a:xfrm>
            <a:off x="1474788" y="5729288"/>
            <a:ext cx="3738562" cy="428164"/>
          </a:xfrm>
        </p:spPr>
        <p:txBody>
          <a:bodyPr>
            <a:normAutofit/>
          </a:bodyPr>
          <a:lstStyle>
            <a:lvl1pPr marL="0" indent="0">
              <a:spcBef>
                <a:spcPts val="0"/>
              </a:spcBef>
              <a:buNone/>
              <a:defRPr sz="1100"/>
            </a:lvl1pPr>
          </a:lstStyle>
          <a:p>
            <a:pPr lvl="0"/>
            <a:r>
              <a:rPr lang="nl-NL" dirty="0"/>
              <a:t>Klik voor datum of auteur</a:t>
            </a:r>
          </a:p>
        </p:txBody>
      </p:sp>
      <p:sp>
        <p:nvSpPr>
          <p:cNvPr id="9" name="Rechthoek 8"/>
          <p:cNvSpPr/>
          <p:nvPr userDrawn="1"/>
        </p:nvSpPr>
        <p:spPr>
          <a:xfrm>
            <a:off x="0" y="0"/>
            <a:ext cx="9144000" cy="2757948"/>
          </a:xfrm>
          <a:prstGeom prst="rect">
            <a:avLst/>
          </a:prstGeom>
          <a:gradFill>
            <a:gsLst>
              <a:gs pos="30000">
                <a:srgbClr val="FFFFFF"/>
              </a:gs>
              <a:gs pos="0">
                <a:schemeClr val="bg1">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6" name="Afbeelding 5" descr="Compleet CPZ logo.eps"/>
          <p:cNvPicPr>
            <a:picLocks noChangeAspect="1"/>
          </p:cNvPicPr>
          <p:nvPr userDrawn="1"/>
        </p:nvPicPr>
        <p:blipFill rotWithShape="1">
          <a:blip r:embed="rId2">
            <a:extLst>
              <a:ext uri="{28A0092B-C50C-407E-A947-70E740481C1C}">
                <a14:useLocalDpi xmlns:a14="http://schemas.microsoft.com/office/drawing/2010/main" val="0"/>
              </a:ext>
            </a:extLst>
          </a:blip>
          <a:srcRect l="-1" t="12973" r="89911" b="20182"/>
          <a:stretch/>
        </p:blipFill>
        <p:spPr>
          <a:xfrm>
            <a:off x="5148001" y="0"/>
            <a:ext cx="3996000" cy="6858000"/>
          </a:xfrm>
          <a:prstGeom prst="rect">
            <a:avLst/>
          </a:prstGeom>
        </p:spPr>
      </p:pic>
      <p:pic>
        <p:nvPicPr>
          <p:cNvPr id="7" name="Afbeelding 6" descr="Compleet CPZ 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615" y="892660"/>
            <a:ext cx="3465235" cy="907208"/>
          </a:xfrm>
          <a:prstGeom prst="rect">
            <a:avLst/>
          </a:prstGeom>
        </p:spPr>
      </p:pic>
    </p:spTree>
    <p:extLst>
      <p:ext uri="{BB962C8B-B14F-4D97-AF65-F5344CB8AC3E}">
        <p14:creationId xmlns:p14="http://schemas.microsoft.com/office/powerpoint/2010/main" val="3690930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pic>
        <p:nvPicPr>
          <p:cNvPr id="8" name="Afbeelding 7" descr="Powerpoint_p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2" cy="6930366"/>
          </a:xfrm>
          <a:prstGeom prst="rect">
            <a:avLst/>
          </a:prstGeom>
        </p:spPr>
      </p:pic>
      <p:sp>
        <p:nvSpPr>
          <p:cNvPr id="2" name="Titel 1"/>
          <p:cNvSpPr>
            <a:spLocks noGrp="1"/>
          </p:cNvSpPr>
          <p:nvPr>
            <p:ph type="ctrTitle"/>
          </p:nvPr>
        </p:nvSpPr>
        <p:spPr>
          <a:xfrm>
            <a:off x="1474838" y="2450076"/>
            <a:ext cx="3738717" cy="1093224"/>
          </a:xfrm>
        </p:spPr>
        <p:txBody>
          <a:bodyPr anchor="t" anchorCtr="0">
            <a:normAutofit/>
          </a:bodyPr>
          <a:lstStyle>
            <a:lvl1pPr>
              <a:defRPr sz="4000">
                <a:solidFill>
                  <a:schemeClr val="tx1"/>
                </a:solidFill>
              </a:defRPr>
            </a:lvl1pPr>
          </a:lstStyle>
          <a:p>
            <a:r>
              <a:rPr lang="nl-NL" dirty="0"/>
              <a:t>Titelstijl van model bewerken</a:t>
            </a:r>
          </a:p>
        </p:txBody>
      </p:sp>
      <p:sp>
        <p:nvSpPr>
          <p:cNvPr id="3" name="Subtitel 2"/>
          <p:cNvSpPr>
            <a:spLocks noGrp="1"/>
          </p:cNvSpPr>
          <p:nvPr>
            <p:ph type="subTitle" idx="1"/>
          </p:nvPr>
        </p:nvSpPr>
        <p:spPr>
          <a:xfrm>
            <a:off x="1474838" y="4262284"/>
            <a:ext cx="3738717" cy="943897"/>
          </a:xfrm>
        </p:spPr>
        <p:txBody>
          <a:bodyPr>
            <a:normAutofit/>
          </a:bodyPr>
          <a:lstStyle>
            <a:lvl1pPr marL="0" indent="0" algn="l">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10" name="Tijdelijke aanduiding voor tekst 9"/>
          <p:cNvSpPr>
            <a:spLocks noGrp="1"/>
          </p:cNvSpPr>
          <p:nvPr>
            <p:ph type="body" sz="quarter" idx="10" hasCustomPrompt="1"/>
          </p:nvPr>
        </p:nvSpPr>
        <p:spPr>
          <a:xfrm>
            <a:off x="1474788" y="5729288"/>
            <a:ext cx="3738562" cy="428164"/>
          </a:xfrm>
        </p:spPr>
        <p:txBody>
          <a:bodyPr>
            <a:normAutofit/>
          </a:bodyPr>
          <a:lstStyle>
            <a:lvl1pPr marL="0" indent="0">
              <a:spcBef>
                <a:spcPts val="0"/>
              </a:spcBef>
              <a:buNone/>
              <a:defRPr sz="1100"/>
            </a:lvl1pPr>
          </a:lstStyle>
          <a:p>
            <a:pPr lvl="0"/>
            <a:r>
              <a:rPr lang="nl-NL" dirty="0"/>
              <a:t>Klik voor datum of auteur</a:t>
            </a:r>
          </a:p>
        </p:txBody>
      </p:sp>
    </p:spTree>
    <p:extLst>
      <p:ext uri="{BB962C8B-B14F-4D97-AF65-F5344CB8AC3E}">
        <p14:creationId xmlns:p14="http://schemas.microsoft.com/office/powerpoint/2010/main" val="381422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1" cy="6930365"/>
          </a:xfrm>
          <a:prstGeom prst="rect">
            <a:avLst/>
          </a:prstGeom>
        </p:spPr>
      </p:pic>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24AA87EF-6F7D-1A4A-BCF5-7DD5118E2E46}" type="datetimeFigureOut">
              <a:rPr lang="nl-NL" smtClean="0"/>
              <a:t>28-6-2019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8" name="Tijdelijke aanduiding voor dianummer 5"/>
          <p:cNvSpPr>
            <a:spLocks noGrp="1"/>
          </p:cNvSpPr>
          <p:nvPr>
            <p:ph type="sldNum" sz="quarter" idx="4"/>
          </p:nvPr>
        </p:nvSpPr>
        <p:spPr>
          <a:xfrm>
            <a:off x="8288592" y="6157248"/>
            <a:ext cx="530942"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pPr/>
              <a:t>‹nr.›</a:t>
            </a:fld>
            <a:endParaRPr lang="nl-NL" dirty="0"/>
          </a:p>
        </p:txBody>
      </p:sp>
    </p:spTree>
    <p:extLst>
      <p:ext uri="{BB962C8B-B14F-4D97-AF65-F5344CB8AC3E}">
        <p14:creationId xmlns:p14="http://schemas.microsoft.com/office/powerpoint/2010/main" val="393175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tekstkader">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1" cy="6930365"/>
          </a:xfrm>
          <a:prstGeom prst="rect">
            <a:avLst/>
          </a:prstGeom>
        </p:spPr>
      </p:pic>
      <p:sp>
        <p:nvSpPr>
          <p:cNvPr id="2" name="Titel 1"/>
          <p:cNvSpPr>
            <a:spLocks noGrp="1"/>
          </p:cNvSpPr>
          <p:nvPr>
            <p:ph type="title" hasCustomPrompt="1"/>
          </p:nvPr>
        </p:nvSpPr>
        <p:spPr>
          <a:xfrm>
            <a:off x="1066800" y="695325"/>
            <a:ext cx="6324600" cy="1008114"/>
          </a:xfrm>
          <a:solidFill>
            <a:schemeClr val="accent1">
              <a:alpha val="50000"/>
            </a:schemeClr>
          </a:solidFill>
        </p:spPr>
        <p:txBody>
          <a:bodyPr lIns="432000" tIns="252000" anchor="t" anchorCtr="0"/>
          <a:lstStyle>
            <a:lvl1pPr>
              <a:defRPr sz="3000">
                <a:solidFill>
                  <a:schemeClr val="tx1"/>
                </a:solidFill>
              </a:defRPr>
            </a:lvl1pPr>
          </a:lstStyle>
          <a:p>
            <a:r>
              <a:rPr lang="nl-NL" dirty="0"/>
              <a:t>Titelstijl van model bewerken</a:t>
            </a:r>
          </a:p>
        </p:txBody>
      </p:sp>
      <p:sp>
        <p:nvSpPr>
          <p:cNvPr id="4" name="Tijdelijke aanduiding voor datum 3"/>
          <p:cNvSpPr>
            <a:spLocks noGrp="1"/>
          </p:cNvSpPr>
          <p:nvPr>
            <p:ph type="dt" sz="half" idx="10"/>
          </p:nvPr>
        </p:nvSpPr>
        <p:spPr/>
        <p:txBody>
          <a:bodyPr/>
          <a:lstStyle/>
          <a:p>
            <a:fld id="{24AA87EF-6F7D-1A4A-BCF5-7DD5118E2E46}" type="datetimeFigureOut">
              <a:rPr lang="nl-NL" smtClean="0"/>
              <a:t>28-6-2019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8" name="Tijdelijke aanduiding voor dianummer 5"/>
          <p:cNvSpPr>
            <a:spLocks noGrp="1"/>
          </p:cNvSpPr>
          <p:nvPr>
            <p:ph type="sldNum" sz="quarter" idx="4"/>
          </p:nvPr>
        </p:nvSpPr>
        <p:spPr>
          <a:xfrm>
            <a:off x="8288592" y="6157248"/>
            <a:ext cx="530942"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pPr/>
              <a:t>‹nr.›</a:t>
            </a:fld>
            <a:endParaRPr lang="nl-NL" dirty="0"/>
          </a:p>
        </p:txBody>
      </p:sp>
      <p:sp>
        <p:nvSpPr>
          <p:cNvPr id="11" name="Tijdelijke aanduiding voor tekst 9"/>
          <p:cNvSpPr>
            <a:spLocks noGrp="1"/>
          </p:cNvSpPr>
          <p:nvPr>
            <p:ph type="body" sz="quarter" idx="12"/>
          </p:nvPr>
        </p:nvSpPr>
        <p:spPr>
          <a:xfrm>
            <a:off x="1066800" y="1703388"/>
            <a:ext cx="6324600" cy="3811587"/>
          </a:xfrm>
          <a:solidFill>
            <a:schemeClr val="accent1">
              <a:alpha val="50000"/>
            </a:schemeClr>
          </a:solidFill>
        </p:spPr>
        <p:txBody>
          <a:bodyPr lIns="432000" rIns="21600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53732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1" cy="6930365"/>
          </a:xfrm>
          <a:prstGeom prst="rect">
            <a:avLst/>
          </a:prstGeom>
        </p:spPr>
      </p:pic>
      <p:sp>
        <p:nvSpPr>
          <p:cNvPr id="2" name="Titel 1"/>
          <p:cNvSpPr>
            <a:spLocks noGrp="1"/>
          </p:cNvSpPr>
          <p:nvPr>
            <p:ph type="title"/>
          </p:nvPr>
        </p:nvSpPr>
        <p:spPr/>
        <p:txBody>
          <a:bodyPr/>
          <a:lstStyle/>
          <a:p>
            <a:r>
              <a:rPr lang="nl-NL"/>
              <a:t>Titelstijl van model bewerken</a:t>
            </a:r>
          </a:p>
        </p:txBody>
      </p:sp>
      <p:sp>
        <p:nvSpPr>
          <p:cNvPr id="5" name="Tijdelijke aanduiding voor datum 4"/>
          <p:cNvSpPr>
            <a:spLocks noGrp="1"/>
          </p:cNvSpPr>
          <p:nvPr>
            <p:ph type="dt" sz="half" idx="10"/>
          </p:nvPr>
        </p:nvSpPr>
        <p:spPr/>
        <p:txBody>
          <a:bodyPr/>
          <a:lstStyle/>
          <a:p>
            <a:fld id="{24AA87EF-6F7D-1A4A-BCF5-7DD5118E2E46}" type="datetimeFigureOut">
              <a:rPr lang="nl-NL" smtClean="0"/>
              <a:t>28-6-2019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7053FB-042E-6446-B316-64F3393D4AD5}" type="slidenum">
              <a:rPr lang="nl-NL" smtClean="0"/>
              <a:t>‹nr.›</a:t>
            </a:fld>
            <a:endParaRPr lang="nl-NL"/>
          </a:p>
        </p:txBody>
      </p:sp>
      <p:sp>
        <p:nvSpPr>
          <p:cNvPr id="9" name="Tijdelijke aanduiding voor inhoud 2"/>
          <p:cNvSpPr>
            <a:spLocks noGrp="1"/>
          </p:cNvSpPr>
          <p:nvPr>
            <p:ph idx="1" hasCustomPrompt="1"/>
          </p:nvPr>
        </p:nvSpPr>
        <p:spPr>
          <a:xfrm>
            <a:off x="1474838" y="1703439"/>
            <a:ext cx="3240000" cy="4107426"/>
          </a:xfrm>
        </p:spPr>
        <p:txBody>
          <a:bodyPr/>
          <a:lstStyle>
            <a:lvl1pPr>
              <a:defRPr sz="2000"/>
            </a:lvl1pPr>
            <a:lvl2pPr>
              <a:defRPr sz="1800"/>
            </a:lvl2pPr>
          </a:lstStyle>
          <a:p>
            <a:pPr lvl="0"/>
            <a:r>
              <a:rPr lang="nl-NL" dirty="0"/>
              <a:t>Klik om de tekststijl van het model te bewerken</a:t>
            </a:r>
          </a:p>
          <a:p>
            <a:pPr lvl="1"/>
            <a:r>
              <a:rPr lang="nl-NL" dirty="0"/>
              <a:t>Tweede niveau</a:t>
            </a:r>
          </a:p>
        </p:txBody>
      </p:sp>
      <p:sp>
        <p:nvSpPr>
          <p:cNvPr id="10" name="Tijdelijke aanduiding voor inhoud 2"/>
          <p:cNvSpPr>
            <a:spLocks noGrp="1"/>
          </p:cNvSpPr>
          <p:nvPr>
            <p:ph idx="13" hasCustomPrompt="1"/>
          </p:nvPr>
        </p:nvSpPr>
        <p:spPr>
          <a:xfrm>
            <a:off x="4929492" y="1711428"/>
            <a:ext cx="3240000" cy="4107426"/>
          </a:xfrm>
        </p:spPr>
        <p:txBody>
          <a:bodyPr/>
          <a:lstStyle>
            <a:lvl1pPr>
              <a:defRPr sz="2000"/>
            </a:lvl1pPr>
            <a:lvl2pPr>
              <a:defRPr sz="1800"/>
            </a:lvl2pPr>
          </a:lstStyle>
          <a:p>
            <a:pPr lvl="0"/>
            <a:r>
              <a:rPr lang="nl-NL" dirty="0"/>
              <a:t>Klik om de tekststijl van het model te bewerken</a:t>
            </a:r>
          </a:p>
          <a:p>
            <a:pPr lvl="1"/>
            <a:r>
              <a:rPr lang="nl-NL" dirty="0"/>
              <a:t>Tweede niveau</a:t>
            </a:r>
          </a:p>
        </p:txBody>
      </p:sp>
    </p:spTree>
    <p:extLst>
      <p:ext uri="{BB962C8B-B14F-4D97-AF65-F5344CB8AC3E}">
        <p14:creationId xmlns:p14="http://schemas.microsoft.com/office/powerpoint/2010/main" val="267936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1" cy="6930365"/>
          </a:xfrm>
          <a:prstGeom prst="rect">
            <a:avLst/>
          </a:prstGeom>
        </p:spPr>
      </p:pic>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24AA87EF-6F7D-1A4A-BCF5-7DD5118E2E46}" type="datetimeFigureOut">
              <a:rPr lang="nl-NL" smtClean="0"/>
              <a:t>28-6-2019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A7053FB-042E-6446-B316-64F3393D4AD5}" type="slidenum">
              <a:rPr lang="nl-NL" smtClean="0"/>
              <a:t>‹nr.›</a:t>
            </a:fld>
            <a:endParaRPr lang="nl-NL"/>
          </a:p>
        </p:txBody>
      </p:sp>
    </p:spTree>
    <p:extLst>
      <p:ext uri="{BB962C8B-B14F-4D97-AF65-F5344CB8AC3E}">
        <p14:creationId xmlns:p14="http://schemas.microsoft.com/office/powerpoint/2010/main" val="239744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1" y="-43336"/>
            <a:ext cx="9294301" cy="6930365"/>
          </a:xfrm>
          <a:prstGeom prst="rect">
            <a:avLst/>
          </a:prstGeom>
        </p:spPr>
      </p:pic>
      <p:sp>
        <p:nvSpPr>
          <p:cNvPr id="2" name="Tijdelijke aanduiding voor datum 1"/>
          <p:cNvSpPr>
            <a:spLocks noGrp="1"/>
          </p:cNvSpPr>
          <p:nvPr>
            <p:ph type="dt" sz="half" idx="10"/>
          </p:nvPr>
        </p:nvSpPr>
        <p:spPr/>
        <p:txBody>
          <a:bodyPr/>
          <a:lstStyle/>
          <a:p>
            <a:fld id="{24AA87EF-6F7D-1A4A-BCF5-7DD5118E2E46}" type="datetimeFigureOut">
              <a:rPr lang="nl-NL" smtClean="0"/>
              <a:t>28-6-2019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A7053FB-042E-6446-B316-64F3393D4AD5}" type="slidenum">
              <a:rPr lang="nl-NL" smtClean="0"/>
              <a:t>‹nr.›</a:t>
            </a:fld>
            <a:endParaRPr lang="nl-NL"/>
          </a:p>
        </p:txBody>
      </p:sp>
    </p:spTree>
    <p:extLst>
      <p:ext uri="{BB962C8B-B14F-4D97-AF65-F5344CB8AC3E}">
        <p14:creationId xmlns:p14="http://schemas.microsoft.com/office/powerpoint/2010/main" val="278531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12648" y="157480"/>
            <a:ext cx="8153400" cy="1341120"/>
          </a:xfrm>
        </p:spPr>
        <p:txBody>
          <a:bodyPr anchor="b"/>
          <a:lstStyle>
            <a:lvl1pPr eaLnBrk="1" latinLnBrk="0" hangingPunct="1">
              <a:defRPr kumimoji="0" lang="nl-NL"/>
            </a:lvl1pPr>
            <a:extLst/>
          </a:lstStyle>
          <a:p>
            <a:pPr eaLnBrk="1" latinLnBrk="0" hangingPunct="1"/>
            <a:r>
              <a:rPr lang="nl-NL"/>
              <a:t>Klik om de stijl te bewerken</a:t>
            </a:r>
            <a:endParaRPr/>
          </a:p>
        </p:txBody>
      </p:sp>
      <p:sp>
        <p:nvSpPr>
          <p:cNvPr id="11" name="Content Placeholder 10"/>
          <p:cNvSpPr>
            <a:spLocks noGrp="1"/>
          </p:cNvSpPr>
          <p:nvPr>
            <p:ph sz="quarter" idx="13"/>
          </p:nvPr>
        </p:nvSpPr>
        <p:spPr>
          <a:xfrm>
            <a:off x="609600" y="2559757"/>
            <a:ext cx="3886200" cy="35052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a:p>
        </p:txBody>
      </p:sp>
      <p:sp>
        <p:nvSpPr>
          <p:cNvPr id="13" name="Content Placeholder 12"/>
          <p:cNvSpPr>
            <a:spLocks noGrp="1"/>
          </p:cNvSpPr>
          <p:nvPr>
            <p:ph sz="quarter" idx="14"/>
          </p:nvPr>
        </p:nvSpPr>
        <p:spPr>
          <a:xfrm>
            <a:off x="4800600" y="2559757"/>
            <a:ext cx="3886200" cy="35052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a:p>
        </p:txBody>
      </p:sp>
      <p:sp>
        <p:nvSpPr>
          <p:cNvPr id="10" name="Date Placeholder 9"/>
          <p:cNvSpPr>
            <a:spLocks noGrp="1"/>
          </p:cNvSpPr>
          <p:nvPr>
            <p:ph type="dt" sz="half" idx="15"/>
          </p:nvPr>
        </p:nvSpPr>
        <p:spPr/>
        <p:txBody>
          <a:bodyPr rtlCol="0"/>
          <a:lstStyle/>
          <a:p>
            <a:fld id="{E4606EA6-EFEA-4C30-9264-4F9291A5780D}" type="datetime1">
              <a:pPr/>
              <a:t>28-6-2019</a:t>
            </a:fld>
            <a:endParaRPr kumimoji="0" lang="nl-NL"/>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nl-NL" sz="1400" b="1">
                <a:solidFill>
                  <a:srgbClr val="FFFFFF"/>
                </a:solidFill>
              </a:rPr>
              <a:pPr algn="ctr"/>
              <a:t>‹nr.›</a:t>
            </a:fld>
            <a:endParaRPr kumimoji="0" lang="nl-NL"/>
          </a:p>
        </p:txBody>
      </p:sp>
      <p:sp>
        <p:nvSpPr>
          <p:cNvPr id="14" name="Footer Placeholder 13"/>
          <p:cNvSpPr>
            <a:spLocks noGrp="1"/>
          </p:cNvSpPr>
          <p:nvPr>
            <p:ph type="ftr" sz="quarter" idx="17"/>
          </p:nvPr>
        </p:nvSpPr>
        <p:spPr/>
        <p:txBody>
          <a:bodyPr rtlCol="0"/>
          <a:lstStyle/>
          <a:p>
            <a:endParaRPr kumimoji="0" lang="nl-NL"/>
          </a:p>
        </p:txBody>
      </p:sp>
      <p:sp>
        <p:nvSpPr>
          <p:cNvPr id="16" name="Text Placeholder 15"/>
          <p:cNvSpPr>
            <a:spLocks noGrp="1"/>
          </p:cNvSpPr>
          <p:nvPr>
            <p:ph type="body" sz="quarter" idx="18"/>
          </p:nvPr>
        </p:nvSpPr>
        <p:spPr>
          <a:xfrm>
            <a:off x="609600" y="1816383"/>
            <a:ext cx="3886200" cy="707136"/>
          </a:xfrm>
          <a:solidFill>
            <a:schemeClr val="accent2"/>
          </a:solidFill>
        </p:spPr>
        <p:txBody>
          <a:bodyPr rtlCol="0" anchor="ctr"/>
          <a:lstStyle>
            <a:lvl1pPr eaLnBrk="1" latinLnBrk="0" hangingPunct="1">
              <a:buFontTx/>
              <a:buNone/>
              <a:defRPr kumimoji="0" lang="nl-NL" sz="2000" b="1">
                <a:solidFill>
                  <a:srgbClr val="FFFFFF"/>
                </a:solidFill>
              </a:defRPr>
            </a:lvl1pPr>
            <a:extLst/>
          </a:lstStyle>
          <a:p>
            <a:pPr lvl="0" eaLnBrk="1" latinLnBrk="0" hangingPunct="1"/>
            <a:r>
              <a:rPr lang="nl-NL"/>
              <a:t>Klik om de modelstijlen te bewerken</a:t>
            </a:r>
          </a:p>
        </p:txBody>
      </p:sp>
      <p:sp>
        <p:nvSpPr>
          <p:cNvPr id="15" name="Text Placeholder 14"/>
          <p:cNvSpPr>
            <a:spLocks noGrp="1"/>
          </p:cNvSpPr>
          <p:nvPr>
            <p:ph type="body" sz="quarter" idx="19"/>
          </p:nvPr>
        </p:nvSpPr>
        <p:spPr>
          <a:xfrm>
            <a:off x="4800600" y="1816383"/>
            <a:ext cx="3886200" cy="707136"/>
          </a:xfrm>
          <a:solidFill>
            <a:schemeClr val="accent4"/>
          </a:solidFill>
        </p:spPr>
        <p:txBody>
          <a:bodyPr rtlCol="0" anchor="ctr"/>
          <a:lstStyle>
            <a:lvl1pPr eaLnBrk="1" latinLnBrk="0" hangingPunct="1">
              <a:buFontTx/>
              <a:buNone/>
              <a:defRPr kumimoji="0" lang="nl-NL" sz="2000" b="1">
                <a:solidFill>
                  <a:srgbClr val="FFFFFF"/>
                </a:solidFill>
              </a:defRPr>
            </a:lvl1pPr>
            <a:extLst/>
          </a:lstStyle>
          <a:p>
            <a:pPr lvl="0" eaLnBrk="1" latinLnBrk="0" hangingPunct="1"/>
            <a:r>
              <a:rPr lang="nl-NL"/>
              <a:t>Klik om de modelstijlen te bewerken</a:t>
            </a:r>
          </a:p>
        </p:txBody>
      </p:sp>
    </p:spTree>
    <p:extLst>
      <p:ext uri="{BB962C8B-B14F-4D97-AF65-F5344CB8AC3E}">
        <p14:creationId xmlns:p14="http://schemas.microsoft.com/office/powerpoint/2010/main" val="406656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nl-NL"/>
              <a:t>Klik om de stijl te bewerken</a:t>
            </a:r>
            <a:endParaRPr/>
          </a:p>
        </p:txBody>
      </p:sp>
      <p:sp>
        <p:nvSpPr>
          <p:cNvPr id="9" name="Content Placeholder 8"/>
          <p:cNvSpPr>
            <a:spLocks noGrp="1"/>
          </p:cNvSpPr>
          <p:nvPr>
            <p:ph sz="quarter" idx="13"/>
          </p:nvPr>
        </p:nvSpPr>
        <p:spPr>
          <a:xfrm>
            <a:off x="609600" y="1803402"/>
            <a:ext cx="3886200" cy="4358165"/>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a:p>
        </p:txBody>
      </p:sp>
      <p:sp>
        <p:nvSpPr>
          <p:cNvPr id="11" name="Content Placeholder 10"/>
          <p:cNvSpPr>
            <a:spLocks noGrp="1"/>
          </p:cNvSpPr>
          <p:nvPr>
            <p:ph sz="quarter" idx="14"/>
          </p:nvPr>
        </p:nvSpPr>
        <p:spPr>
          <a:xfrm>
            <a:off x="4844901" y="1803399"/>
            <a:ext cx="3886200" cy="4358167"/>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a:p>
        </p:txBody>
      </p:sp>
      <p:sp>
        <p:nvSpPr>
          <p:cNvPr id="8" name="Date Placeholder 7"/>
          <p:cNvSpPr>
            <a:spLocks noGrp="1"/>
          </p:cNvSpPr>
          <p:nvPr>
            <p:ph type="dt" sz="half" idx="15"/>
          </p:nvPr>
        </p:nvSpPr>
        <p:spPr/>
        <p:txBody>
          <a:bodyPr rtlCol="0"/>
          <a:lstStyle/>
          <a:p>
            <a:fld id="{E4606EA6-EFEA-4C30-9264-4F9291A5780D}" type="datetime1">
              <a:pPr/>
              <a:t>28-6-2019</a:t>
            </a:fld>
            <a:endParaRPr kumimoji="0" lang="nl-NL"/>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nl-NL" sz="1400" b="1">
                <a:solidFill>
                  <a:srgbClr val="FFFFFF"/>
                </a:solidFill>
              </a:rPr>
              <a:pPr algn="ctr"/>
              <a:t>‹nr.›</a:t>
            </a:fld>
            <a:endParaRPr kumimoji="0" lang="nl-NL"/>
          </a:p>
        </p:txBody>
      </p:sp>
      <p:sp>
        <p:nvSpPr>
          <p:cNvPr id="12" name="Footer Placeholder 11"/>
          <p:cNvSpPr>
            <a:spLocks noGrp="1"/>
          </p:cNvSpPr>
          <p:nvPr>
            <p:ph type="ftr" sz="quarter" idx="17"/>
          </p:nvPr>
        </p:nvSpPr>
        <p:spPr/>
        <p:txBody>
          <a:bodyPr rtlCol="0"/>
          <a:lstStyle/>
          <a:p>
            <a:endParaRPr kumimoji="0" lang="nl-NL"/>
          </a:p>
        </p:txBody>
      </p:sp>
    </p:spTree>
    <p:extLst>
      <p:ext uri="{BB962C8B-B14F-4D97-AF65-F5344CB8AC3E}">
        <p14:creationId xmlns:p14="http://schemas.microsoft.com/office/powerpoint/2010/main" val="165858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474838" y="958644"/>
            <a:ext cx="6694654" cy="396000"/>
          </a:xfrm>
          <a:prstGeom prst="rect">
            <a:avLst/>
          </a:prstGeom>
        </p:spPr>
        <p:txBody>
          <a:bodyPr vert="horz" lIns="0" tIns="0" rIns="0" bIns="0" rtlCol="0" anchor="ctr">
            <a:noAutofit/>
          </a:bodyPr>
          <a:lstStyle/>
          <a:p>
            <a:r>
              <a:rPr lang="nl-NL" dirty="0"/>
              <a:t>Titelstijl van model bewerken</a:t>
            </a:r>
          </a:p>
        </p:txBody>
      </p:sp>
      <p:sp>
        <p:nvSpPr>
          <p:cNvPr id="3" name="Tijdelijke aanduiding voor tekst 2"/>
          <p:cNvSpPr>
            <a:spLocks noGrp="1"/>
          </p:cNvSpPr>
          <p:nvPr>
            <p:ph type="body" idx="1"/>
          </p:nvPr>
        </p:nvSpPr>
        <p:spPr>
          <a:xfrm>
            <a:off x="1474838" y="1703439"/>
            <a:ext cx="6681020" cy="4107426"/>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017340" y="6389644"/>
            <a:ext cx="2133600" cy="216000"/>
          </a:xfrm>
          <a:prstGeom prst="rect">
            <a:avLst/>
          </a:prstGeom>
        </p:spPr>
        <p:txBody>
          <a:bodyPr vert="horz" lIns="0" tIns="0" rIns="0" bIns="0" rtlCol="0" anchor="ctr"/>
          <a:lstStyle>
            <a:lvl1pPr algn="r">
              <a:defRPr sz="1200">
                <a:solidFill>
                  <a:schemeClr val="tx1"/>
                </a:solidFill>
                <a:latin typeface="Calibri" panose="020F0502020204030204" pitchFamily="34" charset="0"/>
                <a:cs typeface="Calibri" panose="020F0502020204030204" pitchFamily="34" charset="0"/>
              </a:defRPr>
            </a:lvl1pPr>
          </a:lstStyle>
          <a:p>
            <a:fld id="{24AA87EF-6F7D-1A4A-BCF5-7DD5118E2E46}" type="datetimeFigureOut">
              <a:rPr lang="nl-NL" smtClean="0"/>
              <a:pPr/>
              <a:t>28-6-2019</a:t>
            </a:fld>
            <a:endParaRPr lang="nl-NL" dirty="0"/>
          </a:p>
        </p:txBody>
      </p:sp>
      <p:sp>
        <p:nvSpPr>
          <p:cNvPr id="5" name="Tijdelijke aanduiding voor voettekst 4"/>
          <p:cNvSpPr>
            <a:spLocks noGrp="1"/>
          </p:cNvSpPr>
          <p:nvPr>
            <p:ph type="ftr" sz="quarter" idx="3"/>
          </p:nvPr>
        </p:nvSpPr>
        <p:spPr>
          <a:xfrm>
            <a:off x="4741604" y="6157248"/>
            <a:ext cx="3409336" cy="216000"/>
          </a:xfrm>
          <a:prstGeom prst="rect">
            <a:avLst/>
          </a:prstGeom>
        </p:spPr>
        <p:txBody>
          <a:bodyPr vert="horz" lIns="0" tIns="0" rIns="0" bIns="0" rtlCol="0" anchor="ctr"/>
          <a:lstStyle>
            <a:lvl1pPr algn="r">
              <a:defRPr sz="1200">
                <a:solidFill>
                  <a:schemeClr val="tx1"/>
                </a:solidFill>
                <a:latin typeface="Calibri" panose="020F0502020204030204" pitchFamily="34" charset="0"/>
                <a:cs typeface="Calibri" panose="020F0502020204030204" pitchFamily="34" charset="0"/>
              </a:defRPr>
            </a:lvl1pPr>
          </a:lstStyle>
          <a:p>
            <a:endParaRPr lang="nl-NL" dirty="0"/>
          </a:p>
        </p:txBody>
      </p:sp>
      <p:sp>
        <p:nvSpPr>
          <p:cNvPr id="6" name="Tijdelijke aanduiding voor dianummer 5"/>
          <p:cNvSpPr>
            <a:spLocks noGrp="1"/>
          </p:cNvSpPr>
          <p:nvPr>
            <p:ph type="sldNum" sz="quarter" idx="4"/>
          </p:nvPr>
        </p:nvSpPr>
        <p:spPr>
          <a:xfrm>
            <a:off x="8288592" y="6157248"/>
            <a:ext cx="530942" cy="216000"/>
          </a:xfrm>
          <a:prstGeom prst="rect">
            <a:avLst/>
          </a:prstGeom>
        </p:spPr>
        <p:txBody>
          <a:bodyPr vert="horz" lIns="0" tIns="0" rIns="0" bIns="0" rtlCol="0" anchor="ctr"/>
          <a:lstStyle>
            <a:lvl1pPr algn="r">
              <a:defRPr sz="1200">
                <a:solidFill>
                  <a:schemeClr val="accent1"/>
                </a:solidFill>
                <a:latin typeface="Calibri" panose="020F0502020204030204" pitchFamily="34" charset="0"/>
                <a:cs typeface="Calibri" panose="020F0502020204030204" pitchFamily="34" charset="0"/>
              </a:defRPr>
            </a:lvl1pPr>
          </a:lstStyle>
          <a:p>
            <a:fld id="{AA7053FB-042E-6446-B316-64F3393D4AD5}" type="slidenum">
              <a:rPr lang="nl-NL" smtClean="0"/>
              <a:pPr/>
              <a:t>‹nr.›</a:t>
            </a:fld>
            <a:endParaRPr lang="nl-NL" dirty="0"/>
          </a:p>
        </p:txBody>
      </p:sp>
    </p:spTree>
    <p:extLst>
      <p:ext uri="{BB962C8B-B14F-4D97-AF65-F5344CB8AC3E}">
        <p14:creationId xmlns:p14="http://schemas.microsoft.com/office/powerpoint/2010/main" val="2821794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2" r:id="rId5"/>
    <p:sldLayoutId id="2147483654" r:id="rId6"/>
    <p:sldLayoutId id="2147483655" r:id="rId7"/>
    <p:sldLayoutId id="2147483662" r:id="rId8"/>
    <p:sldLayoutId id="2147483663" r:id="rId9"/>
  </p:sldLayoutIdLst>
  <p:txStyles>
    <p:titleStyle>
      <a:lvl1pPr algn="l" defTabSz="457200" rtl="0" eaLnBrk="1" latinLnBrk="0" hangingPunct="1">
        <a:spcBef>
          <a:spcPct val="0"/>
        </a:spcBef>
        <a:buNone/>
        <a:defRPr sz="4000" b="1" kern="1200">
          <a:solidFill>
            <a:schemeClr val="accent1"/>
          </a:solidFill>
          <a:latin typeface="Calibri" panose="020F0502020204030204" pitchFamily="34" charset="0"/>
          <a:ea typeface="+mj-ea"/>
          <a:cs typeface="Calibri" panose="020F0502020204030204" pitchFamily="34" charset="0"/>
        </a:defRPr>
      </a:lvl1pPr>
    </p:titleStyle>
    <p:bodyStyle>
      <a:lvl1pPr marL="288000" indent="-288000" algn="l" defTabSz="457200" rtl="0" eaLnBrk="1" latinLnBrk="0" hangingPunct="1">
        <a:spcBef>
          <a:spcPts val="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1pPr>
      <a:lvl2pPr marL="576000" indent="-288000" algn="l" defTabSz="457200" rtl="0" eaLnBrk="1" latinLnBrk="0" hangingPunct="1">
        <a:spcBef>
          <a:spcPts val="0"/>
        </a:spcBef>
        <a:buFont typeface="Arial"/>
        <a:buChar char="–"/>
        <a:defRPr sz="2200" kern="1200">
          <a:solidFill>
            <a:schemeClr val="tx1"/>
          </a:solidFill>
          <a:latin typeface="Calibri" panose="020F0502020204030204" pitchFamily="34" charset="0"/>
          <a:ea typeface="+mn-ea"/>
          <a:cs typeface="Calibri" panose="020F0502020204030204" pitchFamily="34" charset="0"/>
        </a:defRPr>
      </a:lvl2pPr>
      <a:lvl3pPr marL="864000" indent="-288000" algn="l" defTabSz="457200" rtl="0" eaLnBrk="1" latinLnBrk="0" hangingPunct="1">
        <a:spcBef>
          <a:spcPts val="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152000" indent="-2880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1440000" indent="-288000" algn="l" defTabSz="457200" rtl="0" eaLnBrk="1" latinLnBrk="0" hangingPunct="1">
        <a:spcBef>
          <a:spcPts val="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nl-NL" dirty="0"/>
              <a:t>Landelijke Indicatorenset Integrale geboortezorg</a:t>
            </a:r>
          </a:p>
        </p:txBody>
      </p:sp>
      <p:sp>
        <p:nvSpPr>
          <p:cNvPr id="6" name="Ondertitel 5"/>
          <p:cNvSpPr>
            <a:spLocks noGrp="1"/>
          </p:cNvSpPr>
          <p:nvPr>
            <p:ph type="subTitle" idx="1"/>
          </p:nvPr>
        </p:nvSpPr>
        <p:spPr>
          <a:xfrm>
            <a:off x="1409284" y="4728701"/>
            <a:ext cx="3738717" cy="943897"/>
          </a:xfrm>
        </p:spPr>
        <p:txBody>
          <a:bodyPr/>
          <a:lstStyle/>
          <a:p>
            <a:r>
              <a:rPr lang="nl-NL" dirty="0"/>
              <a:t>Ontwikkelingen en relatie tot innovatie dataset ICHOM</a:t>
            </a:r>
          </a:p>
        </p:txBody>
      </p:sp>
      <p:sp>
        <p:nvSpPr>
          <p:cNvPr id="7" name="Tijdelijke aanduiding voor tekst 6"/>
          <p:cNvSpPr>
            <a:spLocks noGrp="1"/>
          </p:cNvSpPr>
          <p:nvPr>
            <p:ph type="body" sz="quarter" idx="10"/>
          </p:nvPr>
        </p:nvSpPr>
        <p:spPr/>
        <p:txBody>
          <a:bodyPr/>
          <a:lstStyle/>
          <a:p>
            <a:r>
              <a:rPr lang="nl-NL" dirty="0"/>
              <a:t>Caroline van Weert d.d. 28 juni</a:t>
            </a:r>
          </a:p>
        </p:txBody>
      </p:sp>
      <p:sp>
        <p:nvSpPr>
          <p:cNvPr id="12" name="Rechthoek 11">
            <a:extLst>
              <a:ext uri="{FF2B5EF4-FFF2-40B4-BE49-F238E27FC236}">
                <a16:creationId xmlns:a16="http://schemas.microsoft.com/office/drawing/2014/main" id="{34753EEF-9DAF-4F6F-86AC-F3AB34F01F0F}"/>
              </a:ext>
            </a:extLst>
          </p:cNvPr>
          <p:cNvSpPr/>
          <p:nvPr/>
        </p:nvSpPr>
        <p:spPr>
          <a:xfrm>
            <a:off x="1" y="0"/>
            <a:ext cx="9144000" cy="2757948"/>
          </a:xfrm>
          <a:prstGeom prst="rect">
            <a:avLst/>
          </a:prstGeom>
          <a:gradFill>
            <a:gsLst>
              <a:gs pos="43000">
                <a:srgbClr val="FFFFFF"/>
              </a:gs>
              <a:gs pos="0">
                <a:schemeClr val="bg1">
                  <a:alpha val="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0" name="Afbeelding 9" descr="Compleet CPZ logo.eps"/>
          <p:cNvPicPr>
            <a:picLocks noChangeAspect="1"/>
          </p:cNvPicPr>
          <p:nvPr/>
        </p:nvPicPr>
        <p:blipFill rotWithShape="1">
          <a:blip r:embed="rId2">
            <a:extLst>
              <a:ext uri="{28A0092B-C50C-407E-A947-70E740481C1C}">
                <a14:useLocalDpi xmlns:a14="http://schemas.microsoft.com/office/drawing/2010/main" val="0"/>
              </a:ext>
            </a:extLst>
          </a:blip>
          <a:srcRect l="-1" t="12973" r="89911" b="20182"/>
          <a:stretch/>
        </p:blipFill>
        <p:spPr>
          <a:xfrm>
            <a:off x="5148001" y="0"/>
            <a:ext cx="3996000" cy="6858000"/>
          </a:xfrm>
          <a:prstGeom prst="rect">
            <a:avLst/>
          </a:prstGeom>
        </p:spPr>
      </p:pic>
      <p:pic>
        <p:nvPicPr>
          <p:cNvPr id="11" name="Afbeelding 10" descr="Compleet CPZ log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615" y="892660"/>
            <a:ext cx="3465235" cy="907208"/>
          </a:xfrm>
          <a:prstGeom prst="rect">
            <a:avLst/>
          </a:prstGeom>
        </p:spPr>
      </p:pic>
    </p:spTree>
    <p:extLst>
      <p:ext uri="{BB962C8B-B14F-4D97-AF65-F5344CB8AC3E}">
        <p14:creationId xmlns:p14="http://schemas.microsoft.com/office/powerpoint/2010/main" val="303204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A59DA3-2A16-4C6D-8A7B-8D639D34D9E2}"/>
              </a:ext>
            </a:extLst>
          </p:cNvPr>
          <p:cNvSpPr>
            <a:spLocks noGrp="1"/>
          </p:cNvSpPr>
          <p:nvPr>
            <p:ph type="title"/>
          </p:nvPr>
        </p:nvSpPr>
        <p:spPr>
          <a:xfrm>
            <a:off x="3958020" y="819967"/>
            <a:ext cx="6694654" cy="396000"/>
          </a:xfrm>
        </p:spPr>
        <p:txBody>
          <a:bodyPr/>
          <a:lstStyle/>
          <a:p>
            <a:r>
              <a:rPr lang="nl-NL" dirty="0"/>
              <a:t>Op naam openbaar:</a:t>
            </a:r>
          </a:p>
        </p:txBody>
      </p:sp>
      <p:pic>
        <p:nvPicPr>
          <p:cNvPr id="3" name="Afbeelding 2">
            <a:extLst>
              <a:ext uri="{FF2B5EF4-FFF2-40B4-BE49-F238E27FC236}">
                <a16:creationId xmlns:a16="http://schemas.microsoft.com/office/drawing/2014/main" id="{79B1582B-B757-44F8-8197-4F2357D316E3}"/>
              </a:ext>
            </a:extLst>
          </p:cNvPr>
          <p:cNvPicPr>
            <a:picLocks noChangeAspect="1"/>
          </p:cNvPicPr>
          <p:nvPr/>
        </p:nvPicPr>
        <p:blipFill>
          <a:blip r:embed="rId2"/>
          <a:stretch>
            <a:fillRect/>
          </a:stretch>
        </p:blipFill>
        <p:spPr>
          <a:xfrm>
            <a:off x="60670" y="47669"/>
            <a:ext cx="3368867" cy="65481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851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4EE80-AC1C-42D8-BB9E-F918DF66F043}"/>
              </a:ext>
            </a:extLst>
          </p:cNvPr>
          <p:cNvSpPr>
            <a:spLocks noGrp="1"/>
          </p:cNvSpPr>
          <p:nvPr>
            <p:ph type="title"/>
          </p:nvPr>
        </p:nvSpPr>
        <p:spPr>
          <a:xfrm>
            <a:off x="1554481" y="1576233"/>
            <a:ext cx="6124721" cy="297000"/>
          </a:xfrm>
        </p:spPr>
        <p:txBody>
          <a:bodyPr/>
          <a:lstStyle/>
          <a:p>
            <a:r>
              <a:rPr lang="nl-NL" sz="2100" dirty="0"/>
              <a:t>Kunnen alle zorgverleners in uw VSV beschikken over de informatie die is vastgelegd in het cliëntdossier van de zwangere? 2017 en 2018</a:t>
            </a:r>
          </a:p>
        </p:txBody>
      </p:sp>
      <p:pic>
        <p:nvPicPr>
          <p:cNvPr id="3" name="Afbeelding 2">
            <a:extLst>
              <a:ext uri="{FF2B5EF4-FFF2-40B4-BE49-F238E27FC236}">
                <a16:creationId xmlns:a16="http://schemas.microsoft.com/office/drawing/2014/main" id="{F51E038C-FD3A-4D52-9BD4-B9455B0C1AF4}"/>
              </a:ext>
            </a:extLst>
          </p:cNvPr>
          <p:cNvPicPr>
            <a:picLocks noChangeAspect="1"/>
          </p:cNvPicPr>
          <p:nvPr/>
        </p:nvPicPr>
        <p:blipFill>
          <a:blip r:embed="rId2"/>
          <a:stretch>
            <a:fillRect/>
          </a:stretch>
        </p:blipFill>
        <p:spPr>
          <a:xfrm>
            <a:off x="2738469" y="2297332"/>
            <a:ext cx="5890626" cy="3635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1120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DF7EF7-CD5D-4299-BA95-9FA29CEA9505}"/>
              </a:ext>
            </a:extLst>
          </p:cNvPr>
          <p:cNvSpPr>
            <a:spLocks noGrp="1"/>
          </p:cNvSpPr>
          <p:nvPr>
            <p:ph type="title"/>
          </p:nvPr>
        </p:nvSpPr>
        <p:spPr>
          <a:xfrm>
            <a:off x="1404046" y="1156644"/>
            <a:ext cx="6694654" cy="396000"/>
          </a:xfrm>
        </p:spPr>
        <p:txBody>
          <a:bodyPr/>
          <a:lstStyle/>
          <a:p>
            <a:r>
              <a:rPr lang="nl-NL"/>
              <a:t>Samenstelling set </a:t>
            </a:r>
            <a:br>
              <a:rPr lang="nl-NL"/>
            </a:br>
            <a:r>
              <a:rPr lang="nl-NL"/>
              <a:t>indicatoren IG</a:t>
            </a:r>
          </a:p>
        </p:txBody>
      </p:sp>
      <p:pic>
        <p:nvPicPr>
          <p:cNvPr id="4" name="Tijdelijke aanduiding voor inhoud 3">
            <a:extLst>
              <a:ext uri="{FF2B5EF4-FFF2-40B4-BE49-F238E27FC236}">
                <a16:creationId xmlns:a16="http://schemas.microsoft.com/office/drawing/2014/main" id="{A15D96FD-F5B2-493D-9C7F-D32A03419210}"/>
              </a:ext>
            </a:extLst>
          </p:cNvPr>
          <p:cNvPicPr>
            <a:picLocks noGrp="1" noChangeAspect="1"/>
          </p:cNvPicPr>
          <p:nvPr>
            <p:ph idx="1"/>
          </p:nvPr>
        </p:nvPicPr>
        <p:blipFill>
          <a:blip r:embed="rId2"/>
          <a:stretch>
            <a:fillRect/>
          </a:stretch>
        </p:blipFill>
        <p:spPr>
          <a:xfrm>
            <a:off x="-3089" y="2678308"/>
            <a:ext cx="9256943" cy="2170962"/>
          </a:xfrm>
          <a:prstGeom prst="rect">
            <a:avLst/>
          </a:prstGeom>
        </p:spPr>
      </p:pic>
    </p:spTree>
    <p:extLst>
      <p:ext uri="{BB962C8B-B14F-4D97-AF65-F5344CB8AC3E}">
        <p14:creationId xmlns:p14="http://schemas.microsoft.com/office/powerpoint/2010/main" val="3632634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DDD767-084F-4E28-8D81-6E41A8309980}"/>
              </a:ext>
            </a:extLst>
          </p:cNvPr>
          <p:cNvSpPr>
            <a:spLocks noGrp="1"/>
          </p:cNvSpPr>
          <p:nvPr>
            <p:ph type="title"/>
          </p:nvPr>
        </p:nvSpPr>
        <p:spPr/>
        <p:txBody>
          <a:bodyPr/>
          <a:lstStyle/>
          <a:p>
            <a:r>
              <a:rPr lang="nl-NL" sz="2400" dirty="0"/>
              <a:t>Doorontwikkelplan 2021 en verder naar optimale set: compact, zinvol, uitkomst vanuit de bron.</a:t>
            </a:r>
            <a:br>
              <a:rPr lang="nl-NL" sz="2400" dirty="0"/>
            </a:br>
            <a:endParaRPr lang="nl-NL" sz="2400" dirty="0"/>
          </a:p>
        </p:txBody>
      </p:sp>
      <p:sp>
        <p:nvSpPr>
          <p:cNvPr id="3" name="Tijdelijke aanduiding voor inhoud 2">
            <a:extLst>
              <a:ext uri="{FF2B5EF4-FFF2-40B4-BE49-F238E27FC236}">
                <a16:creationId xmlns:a16="http://schemas.microsoft.com/office/drawing/2014/main" id="{B0BAE98F-B572-4317-A910-12463E500E99}"/>
              </a:ext>
            </a:extLst>
          </p:cNvPr>
          <p:cNvSpPr>
            <a:spLocks noGrp="1"/>
          </p:cNvSpPr>
          <p:nvPr>
            <p:ph idx="1"/>
          </p:nvPr>
        </p:nvSpPr>
        <p:spPr>
          <a:xfrm>
            <a:off x="1474839" y="1390706"/>
            <a:ext cx="7352477" cy="5467293"/>
          </a:xfrm>
        </p:spPr>
        <p:txBody>
          <a:bodyPr/>
          <a:lstStyle/>
          <a:p>
            <a:pPr marL="342900" indent="-342900">
              <a:lnSpc>
                <a:spcPct val="150000"/>
              </a:lnSpc>
              <a:buFont typeface="+mj-lt"/>
              <a:buAutoNum type="arabicPeriod"/>
            </a:pPr>
            <a:r>
              <a:rPr lang="nl-NL" sz="2000" dirty="0"/>
              <a:t>BUZZ/ ICHOM pilot</a:t>
            </a:r>
          </a:p>
          <a:p>
            <a:pPr marL="342900" indent="-342900">
              <a:lnSpc>
                <a:spcPct val="150000"/>
              </a:lnSpc>
              <a:buFont typeface="+mj-lt"/>
              <a:buAutoNum type="arabicPeriod"/>
            </a:pPr>
            <a:r>
              <a:rPr lang="nl-NL" sz="2000" dirty="0" err="1"/>
              <a:t>STeM</a:t>
            </a:r>
            <a:r>
              <a:rPr lang="nl-NL" sz="2000" dirty="0"/>
              <a:t> onderzoek en andere PREM-metingen vanuit consortia</a:t>
            </a:r>
          </a:p>
          <a:p>
            <a:pPr marL="342900" indent="-342900">
              <a:lnSpc>
                <a:spcPct val="150000"/>
              </a:lnSpc>
              <a:buFont typeface="+mj-lt"/>
              <a:buAutoNum type="arabicPeriod"/>
            </a:pPr>
            <a:r>
              <a:rPr lang="nl-NL" sz="2000" dirty="0"/>
              <a:t>Klantpreferenties vervangen ( cliëntervaringen, websites, vensters NVZ)</a:t>
            </a:r>
          </a:p>
          <a:p>
            <a:pPr marL="342900" indent="-342900">
              <a:lnSpc>
                <a:spcPct val="150000"/>
              </a:lnSpc>
              <a:buFont typeface="+mj-lt"/>
              <a:buAutoNum type="arabicPeriod"/>
            </a:pPr>
            <a:r>
              <a:rPr lang="nl-NL" sz="2000" dirty="0"/>
              <a:t>Van structuur- en procesindicatoren naar beperkte uitkomstindicatoren (max 10)</a:t>
            </a:r>
          </a:p>
          <a:p>
            <a:pPr marL="342900" indent="-342900">
              <a:lnSpc>
                <a:spcPct val="150000"/>
              </a:lnSpc>
              <a:buFont typeface="+mj-lt"/>
              <a:buAutoNum type="arabicPeriod"/>
            </a:pPr>
            <a:r>
              <a:rPr lang="nl-NL" sz="2000" dirty="0"/>
              <a:t>Integreren lijnindicatoren Kraamzorg</a:t>
            </a:r>
          </a:p>
          <a:p>
            <a:pPr marL="342900" indent="-342900">
              <a:lnSpc>
                <a:spcPct val="150000"/>
              </a:lnSpc>
              <a:buFont typeface="+mj-lt"/>
              <a:buAutoNum type="arabicPeriod"/>
            </a:pPr>
            <a:r>
              <a:rPr lang="nl-NL" sz="2000" dirty="0"/>
              <a:t>Aansluiting indicatoren sociaal domein</a:t>
            </a:r>
          </a:p>
          <a:p>
            <a:pPr marL="342900" indent="-342900">
              <a:lnSpc>
                <a:spcPct val="150000"/>
              </a:lnSpc>
              <a:buFont typeface="+mj-lt"/>
              <a:buAutoNum type="arabicPeriod"/>
            </a:pPr>
            <a:r>
              <a:rPr lang="nl-NL" sz="2000" dirty="0"/>
              <a:t>Monitoring ZIG sub-indicatoren</a:t>
            </a:r>
          </a:p>
          <a:p>
            <a:endParaRPr lang="nl-NL" dirty="0"/>
          </a:p>
        </p:txBody>
      </p:sp>
      <p:pic>
        <p:nvPicPr>
          <p:cNvPr id="4" name="Afbeelding 3">
            <a:extLst>
              <a:ext uri="{FF2B5EF4-FFF2-40B4-BE49-F238E27FC236}">
                <a16:creationId xmlns:a16="http://schemas.microsoft.com/office/drawing/2014/main" id="{22F1E004-3117-4BC9-A35A-DB30972FEA0C}"/>
              </a:ext>
            </a:extLst>
          </p:cNvPr>
          <p:cNvPicPr>
            <a:picLocks noChangeAspect="1"/>
          </p:cNvPicPr>
          <p:nvPr/>
        </p:nvPicPr>
        <p:blipFill>
          <a:blip r:embed="rId2"/>
          <a:stretch>
            <a:fillRect/>
          </a:stretch>
        </p:blipFill>
        <p:spPr>
          <a:xfrm>
            <a:off x="113251" y="1039710"/>
            <a:ext cx="1212209" cy="909157"/>
          </a:xfrm>
          <a:prstGeom prst="rect">
            <a:avLst/>
          </a:prstGeom>
        </p:spPr>
      </p:pic>
    </p:spTree>
    <p:extLst>
      <p:ext uri="{BB962C8B-B14F-4D97-AF65-F5344CB8AC3E}">
        <p14:creationId xmlns:p14="http://schemas.microsoft.com/office/powerpoint/2010/main" val="177912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Wijzigingen 2018-2019</a:t>
            </a:r>
          </a:p>
        </p:txBody>
      </p:sp>
      <p:sp>
        <p:nvSpPr>
          <p:cNvPr id="3" name="Tijdelijke aanduiding voor inhoud 2"/>
          <p:cNvSpPr>
            <a:spLocks noGrp="1"/>
          </p:cNvSpPr>
          <p:nvPr>
            <p:ph idx="1"/>
          </p:nvPr>
        </p:nvSpPr>
        <p:spPr/>
        <p:txBody>
          <a:bodyPr/>
          <a:lstStyle/>
          <a:p>
            <a:pPr lvl="0"/>
            <a:r>
              <a:rPr lang="nl-NL" sz="2800"/>
              <a:t>de ziekenhuisindicatoren Zwangerschap en Bevalling zijn samengevoegd met de indicatoren Integrale Geboortezorg;  </a:t>
            </a:r>
          </a:p>
          <a:p>
            <a:pPr lvl="0"/>
            <a:r>
              <a:rPr lang="nl-NL" sz="2800"/>
              <a:t>de </a:t>
            </a:r>
            <a:r>
              <a:rPr lang="nl-NL" sz="2800" err="1"/>
              <a:t>operationalisatie</a:t>
            </a:r>
            <a:r>
              <a:rPr lang="nl-NL" sz="2800"/>
              <a:t> van de borstvoedingsindicator is gewijzigd;</a:t>
            </a:r>
          </a:p>
          <a:p>
            <a:pPr lvl="0"/>
            <a:r>
              <a:rPr lang="nl-NL" sz="2800"/>
              <a:t>de doorontwikkeling van de indicatoren 6 t/m 9.</a:t>
            </a:r>
          </a:p>
          <a:p>
            <a:r>
              <a:rPr lang="nl-NL" sz="2800"/>
              <a:t>de NPS wordt op een lager aggregatieniveau uitgevraagd;</a:t>
            </a:r>
          </a:p>
          <a:p>
            <a:pPr lvl="0"/>
            <a:endParaRPr lang="nl-NL" sz="2800"/>
          </a:p>
          <a:p>
            <a:pPr marL="0" indent="0">
              <a:buNone/>
            </a:pPr>
            <a:endParaRPr lang="nl-NL" sz="2600"/>
          </a:p>
        </p:txBody>
      </p:sp>
    </p:spTree>
    <p:extLst>
      <p:ext uri="{BB962C8B-B14F-4D97-AF65-F5344CB8AC3E}">
        <p14:creationId xmlns:p14="http://schemas.microsoft.com/office/powerpoint/2010/main" val="17020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Wijzigingen NPS uitvraag</a:t>
            </a:r>
          </a:p>
        </p:txBody>
      </p:sp>
      <p:sp>
        <p:nvSpPr>
          <p:cNvPr id="3" name="Tijdelijke aanduiding voor inhoud 2"/>
          <p:cNvSpPr>
            <a:spLocks noGrp="1"/>
          </p:cNvSpPr>
          <p:nvPr>
            <p:ph idx="1"/>
          </p:nvPr>
        </p:nvSpPr>
        <p:spPr>
          <a:xfrm>
            <a:off x="1474837" y="1703439"/>
            <a:ext cx="7144119" cy="4107426"/>
          </a:xfrm>
        </p:spPr>
        <p:txBody>
          <a:bodyPr/>
          <a:lstStyle/>
          <a:p>
            <a:pPr marL="0" indent="0">
              <a:buNone/>
            </a:pPr>
            <a:r>
              <a:rPr lang="nl-NL" sz="2200"/>
              <a:t>2018:</a:t>
            </a:r>
          </a:p>
          <a:p>
            <a:pPr marL="0" indent="0">
              <a:buNone/>
            </a:pPr>
            <a:r>
              <a:rPr lang="nl-NL" sz="2200"/>
              <a:t>Hoe waarschijnlijk is het dat u op basis van uw ervaringen met de zorg (door o.a. verloskundigen, gynaecologen, kraamverzorgenden verleend) rondom uw zwangerschap en bevalling, deze zult aanbevelen aan een vriendin? </a:t>
            </a:r>
          </a:p>
          <a:p>
            <a:pPr marL="0" indent="0">
              <a:buNone/>
            </a:pPr>
            <a:endParaRPr lang="nl-NL" sz="2200" i="1"/>
          </a:p>
          <a:p>
            <a:pPr marL="0" indent="0">
              <a:buNone/>
            </a:pPr>
            <a:r>
              <a:rPr lang="nl-NL" sz="2200"/>
              <a:t>2019:</a:t>
            </a:r>
          </a:p>
          <a:p>
            <a:r>
              <a:rPr lang="nl-NL" sz="2200"/>
              <a:t>Zou u de kraamzorgorganisatie aanbevelen bij andere vrouwen die zwanger zijn? </a:t>
            </a:r>
          </a:p>
          <a:p>
            <a:r>
              <a:rPr lang="nl-NL" sz="2200"/>
              <a:t>Zou u de verloskundigenpraktijk aanbevelen bij andere vrouwen die zwanger zijn? </a:t>
            </a:r>
          </a:p>
          <a:p>
            <a:r>
              <a:rPr lang="nl-NL" sz="2200"/>
              <a:t>Zou u het ziekenhuis aanbevelen bij andere vrouwen die zwanger zijn? </a:t>
            </a:r>
          </a:p>
          <a:p>
            <a:pPr marL="0" indent="0">
              <a:buNone/>
            </a:pPr>
            <a:endParaRPr lang="nl-NL" sz="2600"/>
          </a:p>
        </p:txBody>
      </p:sp>
    </p:spTree>
    <p:extLst>
      <p:ext uri="{BB962C8B-B14F-4D97-AF65-F5344CB8AC3E}">
        <p14:creationId xmlns:p14="http://schemas.microsoft.com/office/powerpoint/2010/main" val="82003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Uitgebreidere cliëntraadpleging</a:t>
            </a:r>
          </a:p>
        </p:txBody>
      </p:sp>
      <p:sp>
        <p:nvSpPr>
          <p:cNvPr id="3" name="Tijdelijke aanduiding voor inhoud 2"/>
          <p:cNvSpPr>
            <a:spLocks noGrp="1"/>
          </p:cNvSpPr>
          <p:nvPr>
            <p:ph idx="1"/>
          </p:nvPr>
        </p:nvSpPr>
        <p:spPr>
          <a:xfrm>
            <a:off x="1474837" y="1703438"/>
            <a:ext cx="7144119" cy="4368177"/>
          </a:xfrm>
        </p:spPr>
        <p:txBody>
          <a:bodyPr/>
          <a:lstStyle/>
          <a:p>
            <a:r>
              <a:rPr lang="nl-NL" sz="2200" dirty="0"/>
              <a:t>Elk VSV dient in verslagjaar 2018 en 2019 regionaal jaarlijks systematisch cliëntervaringen te verzamelen met een erkend instrument naar keuze. </a:t>
            </a:r>
          </a:p>
          <a:p>
            <a:r>
              <a:rPr lang="nl-NL" sz="2200" dirty="0"/>
              <a:t>De resultaten van de meting en de hieruit volgende acties worden opgenomen in het jaarlijks kwaliteitsverslag. </a:t>
            </a:r>
          </a:p>
          <a:p>
            <a:r>
              <a:rPr lang="nl-NL" sz="2200" dirty="0"/>
              <a:t>De resultaten kunnen onder andere gebruikt worden voor het eigen leren en verbeteren, kwaliteitsverbetering binnen het VSV en voor </a:t>
            </a:r>
            <a:r>
              <a:rPr lang="nl-NL" sz="2200" dirty="0" err="1"/>
              <a:t>keuze-informatie</a:t>
            </a:r>
            <a:r>
              <a:rPr lang="nl-NL" sz="2200" dirty="0"/>
              <a:t> voor (potentiële) cliënten op regionaal niveau.</a:t>
            </a:r>
          </a:p>
          <a:p>
            <a:r>
              <a:rPr lang="nl-NL" sz="2200" dirty="0"/>
              <a:t>Instrumenten die hiervoor gebruikt kunnen worden zijn onder andere maar niet uitputtend de ReproQ, Repro Q in engere zin, Lady X, </a:t>
            </a:r>
            <a:r>
              <a:rPr lang="nl-NL" sz="2200" dirty="0">
                <a:solidFill>
                  <a:srgbClr val="009DE0"/>
                </a:solidFill>
              </a:rPr>
              <a:t>ICHOM Zwangerschap en Geboorte</a:t>
            </a:r>
            <a:r>
              <a:rPr lang="nl-NL" sz="2200" dirty="0"/>
              <a:t>, PCQ en Zorgkaart Nederland. </a:t>
            </a:r>
          </a:p>
          <a:p>
            <a:pPr marL="0" indent="0">
              <a:buNone/>
            </a:pPr>
            <a:endParaRPr lang="nl-NL" sz="2600" dirty="0"/>
          </a:p>
        </p:txBody>
      </p:sp>
    </p:spTree>
    <p:extLst>
      <p:ext uri="{BB962C8B-B14F-4D97-AF65-F5344CB8AC3E}">
        <p14:creationId xmlns:p14="http://schemas.microsoft.com/office/powerpoint/2010/main" val="1003716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5C7F6-F063-41C5-ACD8-6117233D8FBD}"/>
              </a:ext>
            </a:extLst>
          </p:cNvPr>
          <p:cNvSpPr>
            <a:spLocks noGrp="1"/>
          </p:cNvSpPr>
          <p:nvPr>
            <p:ph type="title"/>
          </p:nvPr>
        </p:nvSpPr>
        <p:spPr>
          <a:xfrm>
            <a:off x="490769" y="444838"/>
            <a:ext cx="6694654" cy="396000"/>
          </a:xfrm>
        </p:spPr>
        <p:txBody>
          <a:bodyPr/>
          <a:lstStyle/>
          <a:p>
            <a:r>
              <a:rPr lang="nl-NL" sz="3200" dirty="0"/>
              <a:t>Kwaliteitsjaarverslag op de website</a:t>
            </a:r>
            <a:r>
              <a:rPr lang="nl-NL" dirty="0"/>
              <a:t>:</a:t>
            </a:r>
          </a:p>
        </p:txBody>
      </p:sp>
      <p:pic>
        <p:nvPicPr>
          <p:cNvPr id="4" name="Tijdelijke aanduiding voor inhoud 3">
            <a:extLst>
              <a:ext uri="{FF2B5EF4-FFF2-40B4-BE49-F238E27FC236}">
                <a16:creationId xmlns:a16="http://schemas.microsoft.com/office/drawing/2014/main" id="{44DB0322-8622-4F6A-984C-376491AD749B}"/>
              </a:ext>
            </a:extLst>
          </p:cNvPr>
          <p:cNvPicPr>
            <a:picLocks noGrp="1" noChangeAspect="1"/>
          </p:cNvPicPr>
          <p:nvPr>
            <p:ph idx="1"/>
          </p:nvPr>
        </p:nvPicPr>
        <p:blipFill>
          <a:blip r:embed="rId2"/>
          <a:stretch>
            <a:fillRect/>
          </a:stretch>
        </p:blipFill>
        <p:spPr>
          <a:xfrm>
            <a:off x="2724931" y="1354644"/>
            <a:ext cx="6419069" cy="53868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0373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F80A4-F435-4A50-99C1-8E1861A93C49}"/>
              </a:ext>
            </a:extLst>
          </p:cNvPr>
          <p:cNvSpPr>
            <a:spLocks noGrp="1"/>
          </p:cNvSpPr>
          <p:nvPr>
            <p:ph type="title"/>
          </p:nvPr>
        </p:nvSpPr>
        <p:spPr>
          <a:xfrm>
            <a:off x="1287802" y="324798"/>
            <a:ext cx="6694654" cy="396000"/>
          </a:xfrm>
        </p:spPr>
        <p:txBody>
          <a:bodyPr/>
          <a:lstStyle/>
          <a:p>
            <a:r>
              <a:rPr lang="nl-NL"/>
              <a:t>Erkende </a:t>
            </a:r>
            <a:r>
              <a:rPr lang="nl-NL" err="1"/>
              <a:t>cliëntervaringslijsten</a:t>
            </a:r>
            <a:endParaRPr lang="nl-NL"/>
          </a:p>
        </p:txBody>
      </p:sp>
      <p:graphicFrame>
        <p:nvGraphicFramePr>
          <p:cNvPr id="4" name="Tijdelijke aanduiding voor inhoud 3">
            <a:extLst>
              <a:ext uri="{FF2B5EF4-FFF2-40B4-BE49-F238E27FC236}">
                <a16:creationId xmlns:a16="http://schemas.microsoft.com/office/drawing/2014/main" id="{4333DE6B-A492-4EB3-A127-6863E85B21E1}"/>
              </a:ext>
            </a:extLst>
          </p:cNvPr>
          <p:cNvGraphicFramePr>
            <a:graphicFrameLocks noGrp="1"/>
          </p:cNvGraphicFramePr>
          <p:nvPr>
            <p:ph idx="1"/>
            <p:extLst>
              <p:ext uri="{D42A27DB-BD31-4B8C-83A1-F6EECF244321}">
                <p14:modId xmlns:p14="http://schemas.microsoft.com/office/powerpoint/2010/main" val="3809034831"/>
              </p:ext>
            </p:extLst>
          </p:nvPr>
        </p:nvGraphicFramePr>
        <p:xfrm>
          <a:off x="382899" y="779046"/>
          <a:ext cx="8504460" cy="5961313"/>
        </p:xfrm>
        <a:graphic>
          <a:graphicData uri="http://schemas.openxmlformats.org/drawingml/2006/table">
            <a:tbl>
              <a:tblPr firstRow="1" bandRow="1">
                <a:tableStyleId>{5C22544A-7EE6-4342-B048-85BDC9FD1C3A}</a:tableStyleId>
              </a:tblPr>
              <a:tblGrid>
                <a:gridCol w="961841">
                  <a:extLst>
                    <a:ext uri="{9D8B030D-6E8A-4147-A177-3AD203B41FA5}">
                      <a16:colId xmlns:a16="http://schemas.microsoft.com/office/drawing/2014/main" val="299337764"/>
                    </a:ext>
                  </a:extLst>
                </a:gridCol>
                <a:gridCol w="2588182">
                  <a:extLst>
                    <a:ext uri="{9D8B030D-6E8A-4147-A177-3AD203B41FA5}">
                      <a16:colId xmlns:a16="http://schemas.microsoft.com/office/drawing/2014/main" val="3562095775"/>
                    </a:ext>
                  </a:extLst>
                </a:gridCol>
                <a:gridCol w="914400">
                  <a:extLst>
                    <a:ext uri="{9D8B030D-6E8A-4147-A177-3AD203B41FA5}">
                      <a16:colId xmlns:a16="http://schemas.microsoft.com/office/drawing/2014/main" val="3280973954"/>
                    </a:ext>
                  </a:extLst>
                </a:gridCol>
                <a:gridCol w="817581">
                  <a:extLst>
                    <a:ext uri="{9D8B030D-6E8A-4147-A177-3AD203B41FA5}">
                      <a16:colId xmlns:a16="http://schemas.microsoft.com/office/drawing/2014/main" val="417961560"/>
                    </a:ext>
                  </a:extLst>
                </a:gridCol>
                <a:gridCol w="912158">
                  <a:extLst>
                    <a:ext uri="{9D8B030D-6E8A-4147-A177-3AD203B41FA5}">
                      <a16:colId xmlns:a16="http://schemas.microsoft.com/office/drawing/2014/main" val="1279827999"/>
                    </a:ext>
                  </a:extLst>
                </a:gridCol>
                <a:gridCol w="1135570">
                  <a:extLst>
                    <a:ext uri="{9D8B030D-6E8A-4147-A177-3AD203B41FA5}">
                      <a16:colId xmlns:a16="http://schemas.microsoft.com/office/drawing/2014/main" val="1614728881"/>
                    </a:ext>
                  </a:extLst>
                </a:gridCol>
                <a:gridCol w="1174728">
                  <a:extLst>
                    <a:ext uri="{9D8B030D-6E8A-4147-A177-3AD203B41FA5}">
                      <a16:colId xmlns:a16="http://schemas.microsoft.com/office/drawing/2014/main" val="3198861399"/>
                    </a:ext>
                  </a:extLst>
                </a:gridCol>
              </a:tblGrid>
              <a:tr h="372587">
                <a:tc>
                  <a:txBody>
                    <a:bodyPr/>
                    <a:lstStyle/>
                    <a:p>
                      <a:r>
                        <a:rPr lang="nl-NL"/>
                        <a:t>Soort</a:t>
                      </a:r>
                    </a:p>
                  </a:txBody>
                  <a:tcPr/>
                </a:tc>
                <a:tc>
                  <a:txBody>
                    <a:bodyPr/>
                    <a:lstStyle/>
                    <a:p>
                      <a:r>
                        <a:rPr lang="nl-NL"/>
                        <a:t>Vragenlijsten</a:t>
                      </a:r>
                    </a:p>
                  </a:txBody>
                  <a:tcPr/>
                </a:tc>
                <a:tc>
                  <a:txBody>
                    <a:bodyPr/>
                    <a:lstStyle/>
                    <a:p>
                      <a:r>
                        <a:rPr lang="nl-NL"/>
                        <a:t>ReproQ</a:t>
                      </a:r>
                    </a:p>
                  </a:txBody>
                  <a:tcPr/>
                </a:tc>
                <a:tc>
                  <a:txBody>
                    <a:bodyPr/>
                    <a:lstStyle/>
                    <a:p>
                      <a:r>
                        <a:rPr lang="nl-NL"/>
                        <a:t>PCQ</a:t>
                      </a:r>
                    </a:p>
                  </a:txBody>
                  <a:tcPr/>
                </a:tc>
                <a:tc>
                  <a:txBody>
                    <a:bodyPr/>
                    <a:lstStyle/>
                    <a:p>
                      <a:r>
                        <a:rPr lang="nl-NL" err="1"/>
                        <a:t>LadyX</a:t>
                      </a:r>
                      <a:endParaRPr lang="nl-NL"/>
                    </a:p>
                  </a:txBody>
                  <a:tcPr/>
                </a:tc>
                <a:tc>
                  <a:txBody>
                    <a:bodyPr/>
                    <a:lstStyle/>
                    <a:p>
                      <a:r>
                        <a:rPr lang="nl-NL"/>
                        <a:t>Zorgkaart</a:t>
                      </a:r>
                    </a:p>
                  </a:txBody>
                  <a:tcPr/>
                </a:tc>
                <a:tc>
                  <a:txBody>
                    <a:bodyPr/>
                    <a:lstStyle/>
                    <a:p>
                      <a:r>
                        <a:rPr lang="nl-NL"/>
                        <a:t>ICHOM</a:t>
                      </a:r>
                    </a:p>
                  </a:txBody>
                  <a:tcPr/>
                </a:tc>
                <a:extLst>
                  <a:ext uri="{0D108BD9-81ED-4DB2-BD59-A6C34878D82A}">
                    <a16:rowId xmlns:a16="http://schemas.microsoft.com/office/drawing/2014/main" val="4205044737"/>
                  </a:ext>
                </a:extLst>
              </a:tr>
              <a:tr h="372587">
                <a:tc>
                  <a:txBody>
                    <a:bodyPr/>
                    <a:lstStyle/>
                    <a:p>
                      <a:r>
                        <a:rPr lang="nl-NL" sz="1600"/>
                        <a:t>PREM</a:t>
                      </a:r>
                    </a:p>
                  </a:txBody>
                  <a:tcPr/>
                </a:tc>
                <a:tc>
                  <a:txBody>
                    <a:bodyPr/>
                    <a:lstStyle/>
                    <a:p>
                      <a:r>
                        <a:rPr lang="nl-NL" sz="1600"/>
                        <a:t>bejegening</a:t>
                      </a:r>
                    </a:p>
                  </a:txBody>
                  <a:tcPr/>
                </a:tc>
                <a:tc>
                  <a:txBody>
                    <a:bodyPr/>
                    <a:lstStyle/>
                    <a:p>
                      <a:r>
                        <a:rPr lang="nl-NL" sz="1600"/>
                        <a:t>x</a:t>
                      </a:r>
                    </a:p>
                  </a:txBody>
                  <a:tcPr/>
                </a:tc>
                <a:tc>
                  <a:txBody>
                    <a:bodyPr/>
                    <a:lstStyle/>
                    <a:p>
                      <a:r>
                        <a:rPr lang="nl-NL" sz="1600"/>
                        <a:t>x</a:t>
                      </a:r>
                    </a:p>
                  </a:txBody>
                  <a:tcPr/>
                </a:tc>
                <a:tc>
                  <a:txBody>
                    <a:bodyPr/>
                    <a:lstStyle/>
                    <a:p>
                      <a:r>
                        <a:rPr lang="nl-NL" sz="1600"/>
                        <a:t>x</a:t>
                      </a:r>
                    </a:p>
                  </a:txBody>
                  <a:tcPr/>
                </a:tc>
                <a:tc>
                  <a:txBody>
                    <a:bodyPr/>
                    <a:lstStyle/>
                    <a:p>
                      <a:r>
                        <a:rPr lang="nl-NL" sz="1600"/>
                        <a:t>x</a:t>
                      </a:r>
                    </a:p>
                  </a:txBody>
                  <a:tcPr/>
                </a:tc>
                <a:tc>
                  <a:txBody>
                    <a:bodyPr/>
                    <a:lstStyle/>
                    <a:p>
                      <a:r>
                        <a:rPr lang="nl-NL" sz="1600"/>
                        <a:t>x</a:t>
                      </a:r>
                    </a:p>
                  </a:txBody>
                  <a:tcPr/>
                </a:tc>
                <a:extLst>
                  <a:ext uri="{0D108BD9-81ED-4DB2-BD59-A6C34878D82A}">
                    <a16:rowId xmlns:a16="http://schemas.microsoft.com/office/drawing/2014/main" val="2595863529"/>
                  </a:ext>
                </a:extLst>
              </a:tr>
              <a:tr h="372587">
                <a:tc>
                  <a:txBody>
                    <a:bodyPr/>
                    <a:lstStyle/>
                    <a:p>
                      <a:endParaRPr lang="nl-NL" sz="1600"/>
                    </a:p>
                  </a:txBody>
                  <a:tcPr/>
                </a:tc>
                <a:tc>
                  <a:txBody>
                    <a:bodyPr/>
                    <a:lstStyle/>
                    <a:p>
                      <a:r>
                        <a:rPr lang="nl-NL" sz="1600"/>
                        <a:t>informatie</a:t>
                      </a:r>
                    </a:p>
                  </a:txBody>
                  <a:tcPr/>
                </a:tc>
                <a:tc>
                  <a:txBody>
                    <a:bodyPr/>
                    <a:lstStyle/>
                    <a:p>
                      <a:r>
                        <a:rPr lang="nl-NL" sz="1600"/>
                        <a:t>x</a:t>
                      </a:r>
                    </a:p>
                  </a:txBody>
                  <a:tcPr/>
                </a:tc>
                <a:tc>
                  <a:txBody>
                    <a:bodyPr/>
                    <a:lstStyle/>
                    <a:p>
                      <a:r>
                        <a:rPr lang="nl-NL" sz="1600"/>
                        <a:t>x</a:t>
                      </a:r>
                    </a:p>
                  </a:txBody>
                  <a:tcPr/>
                </a:tc>
                <a:tc>
                  <a:txBody>
                    <a:bodyPr/>
                    <a:lstStyle/>
                    <a:p>
                      <a:r>
                        <a:rPr lang="nl-NL" sz="1600"/>
                        <a:t>x</a:t>
                      </a:r>
                    </a:p>
                  </a:txBody>
                  <a:tcPr/>
                </a:tc>
                <a:tc>
                  <a:txBody>
                    <a:bodyPr/>
                    <a:lstStyle/>
                    <a:p>
                      <a:r>
                        <a:rPr lang="nl-NL" sz="1600"/>
                        <a:t>x</a:t>
                      </a:r>
                    </a:p>
                  </a:txBody>
                  <a:tcPr/>
                </a:tc>
                <a:tc>
                  <a:txBody>
                    <a:bodyPr/>
                    <a:lstStyle/>
                    <a:p>
                      <a:r>
                        <a:rPr lang="nl-NL" sz="1600"/>
                        <a:t>x</a:t>
                      </a:r>
                    </a:p>
                  </a:txBody>
                  <a:tcPr/>
                </a:tc>
                <a:extLst>
                  <a:ext uri="{0D108BD9-81ED-4DB2-BD59-A6C34878D82A}">
                    <a16:rowId xmlns:a16="http://schemas.microsoft.com/office/drawing/2014/main" val="4159687073"/>
                  </a:ext>
                </a:extLst>
              </a:tr>
              <a:tr h="372587">
                <a:tc>
                  <a:txBody>
                    <a:bodyPr/>
                    <a:lstStyle/>
                    <a:p>
                      <a:endParaRPr lang="nl-NL" sz="1600"/>
                    </a:p>
                  </a:txBody>
                  <a:tcPr/>
                </a:tc>
                <a:tc>
                  <a:txBody>
                    <a:bodyPr/>
                    <a:lstStyle/>
                    <a:p>
                      <a:r>
                        <a:rPr lang="nl-NL" sz="1600"/>
                        <a:t>samenwerking</a:t>
                      </a:r>
                    </a:p>
                  </a:txBody>
                  <a:tcPr/>
                </a:tc>
                <a:tc>
                  <a:txBody>
                    <a:bodyPr/>
                    <a:lstStyle/>
                    <a:p>
                      <a:r>
                        <a:rPr lang="nl-NL" sz="1600"/>
                        <a:t>x</a:t>
                      </a:r>
                    </a:p>
                  </a:txBody>
                  <a:tcPr/>
                </a:tc>
                <a:tc>
                  <a:txBody>
                    <a:bodyPr/>
                    <a:lstStyle/>
                    <a:p>
                      <a:r>
                        <a:rPr lang="nl-NL" sz="1600"/>
                        <a:t>x</a:t>
                      </a:r>
                    </a:p>
                  </a:txBody>
                  <a:tcPr/>
                </a:tc>
                <a:tc>
                  <a:txBody>
                    <a:bodyPr/>
                    <a:lstStyle/>
                    <a:p>
                      <a:endParaRPr lang="nl-NL" sz="1600"/>
                    </a:p>
                  </a:txBody>
                  <a:tcPr/>
                </a:tc>
                <a:tc>
                  <a:txBody>
                    <a:bodyPr/>
                    <a:lstStyle/>
                    <a:p>
                      <a:r>
                        <a:rPr lang="nl-NL" sz="1600"/>
                        <a:t>x</a:t>
                      </a:r>
                    </a:p>
                  </a:txBody>
                  <a:tcPr/>
                </a:tc>
                <a:tc>
                  <a:txBody>
                    <a:bodyPr/>
                    <a:lstStyle/>
                    <a:p>
                      <a:endParaRPr lang="nl-NL" sz="1600"/>
                    </a:p>
                  </a:txBody>
                  <a:tcPr/>
                </a:tc>
                <a:extLst>
                  <a:ext uri="{0D108BD9-81ED-4DB2-BD59-A6C34878D82A}">
                    <a16:rowId xmlns:a16="http://schemas.microsoft.com/office/drawing/2014/main" val="4265417462"/>
                  </a:ext>
                </a:extLst>
              </a:tr>
              <a:tr h="372587">
                <a:tc>
                  <a:txBody>
                    <a:bodyPr/>
                    <a:lstStyle/>
                    <a:p>
                      <a:endParaRPr lang="nl-NL" sz="1600"/>
                    </a:p>
                  </a:txBody>
                  <a:tcPr/>
                </a:tc>
                <a:tc>
                  <a:txBody>
                    <a:bodyPr/>
                    <a:lstStyle/>
                    <a:p>
                      <a:r>
                        <a:rPr lang="nl-NL" sz="1600"/>
                        <a:t>Samen beslissen</a:t>
                      </a:r>
                    </a:p>
                  </a:txBody>
                  <a:tcPr/>
                </a:tc>
                <a:tc>
                  <a:txBody>
                    <a:bodyPr/>
                    <a:lstStyle/>
                    <a:p>
                      <a:r>
                        <a:rPr lang="nl-NL" sz="1600"/>
                        <a:t>x</a:t>
                      </a:r>
                    </a:p>
                  </a:txBody>
                  <a:tcPr/>
                </a:tc>
                <a:tc>
                  <a:txBody>
                    <a:bodyPr/>
                    <a:lstStyle/>
                    <a:p>
                      <a:r>
                        <a:rPr lang="nl-NL" sz="1600" dirty="0"/>
                        <a:t>x</a:t>
                      </a:r>
                    </a:p>
                  </a:txBody>
                  <a:tcPr/>
                </a:tc>
                <a:tc>
                  <a:txBody>
                    <a:bodyPr/>
                    <a:lstStyle/>
                    <a:p>
                      <a:endParaRPr lang="nl-NL" sz="1600"/>
                    </a:p>
                  </a:txBody>
                  <a:tcPr/>
                </a:tc>
                <a:tc>
                  <a:txBody>
                    <a:bodyPr/>
                    <a:lstStyle/>
                    <a:p>
                      <a:r>
                        <a:rPr lang="nl-NL" sz="1600" dirty="0"/>
                        <a:t>(x)</a:t>
                      </a:r>
                    </a:p>
                  </a:txBody>
                  <a:tcPr/>
                </a:tc>
                <a:tc>
                  <a:txBody>
                    <a:bodyPr/>
                    <a:lstStyle/>
                    <a:p>
                      <a:r>
                        <a:rPr lang="nl-NL" sz="1600"/>
                        <a:t>x</a:t>
                      </a:r>
                    </a:p>
                  </a:txBody>
                  <a:tcPr/>
                </a:tc>
                <a:extLst>
                  <a:ext uri="{0D108BD9-81ED-4DB2-BD59-A6C34878D82A}">
                    <a16:rowId xmlns:a16="http://schemas.microsoft.com/office/drawing/2014/main" val="3348514069"/>
                  </a:ext>
                </a:extLst>
              </a:tr>
              <a:tr h="372587">
                <a:tc>
                  <a:txBody>
                    <a:bodyPr/>
                    <a:lstStyle/>
                    <a:p>
                      <a:endParaRPr lang="nl-NL" sz="1600"/>
                    </a:p>
                  </a:txBody>
                  <a:tcPr/>
                </a:tc>
                <a:tc>
                  <a:txBody>
                    <a:bodyPr/>
                    <a:lstStyle/>
                    <a:p>
                      <a:r>
                        <a:rPr lang="nl-NL" sz="1600"/>
                        <a:t>bereikbaarheid</a:t>
                      </a:r>
                    </a:p>
                  </a:txBody>
                  <a:tcPr/>
                </a:tc>
                <a:tc>
                  <a:txBody>
                    <a:bodyPr/>
                    <a:lstStyle/>
                    <a:p>
                      <a:r>
                        <a:rPr lang="nl-NL" sz="1600"/>
                        <a:t>x</a:t>
                      </a:r>
                    </a:p>
                  </a:txBody>
                  <a:tcPr/>
                </a:tc>
                <a:tc>
                  <a:txBody>
                    <a:bodyPr/>
                    <a:lstStyle/>
                    <a:p>
                      <a:endParaRPr lang="nl-NL" sz="1600"/>
                    </a:p>
                  </a:txBody>
                  <a:tcPr/>
                </a:tc>
                <a:tc>
                  <a:txBody>
                    <a:bodyPr/>
                    <a:lstStyle/>
                    <a:p>
                      <a:r>
                        <a:rPr lang="nl-NL" sz="1600"/>
                        <a:t>x</a:t>
                      </a:r>
                    </a:p>
                  </a:txBody>
                  <a:tcPr/>
                </a:tc>
                <a:tc>
                  <a:txBody>
                    <a:bodyPr/>
                    <a:lstStyle/>
                    <a:p>
                      <a:r>
                        <a:rPr lang="nl-NL" sz="1600"/>
                        <a:t>(x)</a:t>
                      </a:r>
                    </a:p>
                  </a:txBody>
                  <a:tcPr/>
                </a:tc>
                <a:tc>
                  <a:txBody>
                    <a:bodyPr/>
                    <a:lstStyle/>
                    <a:p>
                      <a:endParaRPr lang="nl-NL" sz="1600"/>
                    </a:p>
                  </a:txBody>
                  <a:tcPr/>
                </a:tc>
                <a:extLst>
                  <a:ext uri="{0D108BD9-81ED-4DB2-BD59-A6C34878D82A}">
                    <a16:rowId xmlns:a16="http://schemas.microsoft.com/office/drawing/2014/main" val="3475766639"/>
                  </a:ext>
                </a:extLst>
              </a:tr>
              <a:tr h="372587">
                <a:tc>
                  <a:txBody>
                    <a:bodyPr/>
                    <a:lstStyle/>
                    <a:p>
                      <a:endParaRPr lang="nl-NL" sz="1600"/>
                    </a:p>
                  </a:txBody>
                  <a:tcPr/>
                </a:tc>
                <a:tc>
                  <a:txBody>
                    <a:bodyPr/>
                    <a:lstStyle/>
                    <a:p>
                      <a:r>
                        <a:rPr lang="nl-NL" sz="1600"/>
                        <a:t>accommodatie</a:t>
                      </a:r>
                    </a:p>
                  </a:txBody>
                  <a:tcPr/>
                </a:tc>
                <a:tc>
                  <a:txBody>
                    <a:bodyPr/>
                    <a:lstStyle/>
                    <a:p>
                      <a:r>
                        <a:rPr lang="nl-NL" sz="1600"/>
                        <a:t>x</a:t>
                      </a:r>
                    </a:p>
                  </a:txBody>
                  <a:tcPr/>
                </a:tc>
                <a:tc>
                  <a:txBody>
                    <a:bodyPr/>
                    <a:lstStyle/>
                    <a:p>
                      <a:endParaRPr lang="nl-NL" sz="1600"/>
                    </a:p>
                  </a:txBody>
                  <a:tcPr/>
                </a:tc>
                <a:tc>
                  <a:txBody>
                    <a:bodyPr/>
                    <a:lstStyle/>
                    <a:p>
                      <a:endParaRPr lang="nl-NL" sz="1600"/>
                    </a:p>
                  </a:txBody>
                  <a:tcPr/>
                </a:tc>
                <a:tc>
                  <a:txBody>
                    <a:bodyPr/>
                    <a:lstStyle/>
                    <a:p>
                      <a:r>
                        <a:rPr lang="nl-NL" sz="1600"/>
                        <a:t>(x)</a:t>
                      </a:r>
                    </a:p>
                  </a:txBody>
                  <a:tcPr/>
                </a:tc>
                <a:tc>
                  <a:txBody>
                    <a:bodyPr/>
                    <a:lstStyle/>
                    <a:p>
                      <a:endParaRPr lang="nl-NL" sz="1600"/>
                    </a:p>
                  </a:txBody>
                  <a:tcPr/>
                </a:tc>
                <a:extLst>
                  <a:ext uri="{0D108BD9-81ED-4DB2-BD59-A6C34878D82A}">
                    <a16:rowId xmlns:a16="http://schemas.microsoft.com/office/drawing/2014/main" val="1514267597"/>
                  </a:ext>
                </a:extLst>
              </a:tr>
              <a:tr h="372587">
                <a:tc>
                  <a:txBody>
                    <a:bodyPr/>
                    <a:lstStyle/>
                    <a:p>
                      <a:endParaRPr lang="nl-NL" sz="1600"/>
                    </a:p>
                  </a:txBody>
                  <a:tcPr/>
                </a:tc>
                <a:tc>
                  <a:txBody>
                    <a:bodyPr/>
                    <a:lstStyle/>
                    <a:p>
                      <a:r>
                        <a:rPr lang="nl-NL" sz="1600"/>
                        <a:t>algemeen</a:t>
                      </a:r>
                    </a:p>
                  </a:txBody>
                  <a:tcPr/>
                </a:tc>
                <a:tc>
                  <a:txBody>
                    <a:bodyPr/>
                    <a:lstStyle/>
                    <a:p>
                      <a:r>
                        <a:rPr lang="nl-NL" sz="1600"/>
                        <a:t>x</a:t>
                      </a:r>
                    </a:p>
                  </a:txBody>
                  <a:tcPr/>
                </a:tc>
                <a:tc>
                  <a:txBody>
                    <a:bodyPr/>
                    <a:lstStyle/>
                    <a:p>
                      <a:endParaRPr lang="nl-NL" sz="1600"/>
                    </a:p>
                  </a:txBody>
                  <a:tcPr/>
                </a:tc>
                <a:tc>
                  <a:txBody>
                    <a:bodyPr/>
                    <a:lstStyle/>
                    <a:p>
                      <a:endParaRPr lang="nl-NL" sz="1600"/>
                    </a:p>
                  </a:txBody>
                  <a:tcPr/>
                </a:tc>
                <a:tc>
                  <a:txBody>
                    <a:bodyPr/>
                    <a:lstStyle/>
                    <a:p>
                      <a:r>
                        <a:rPr lang="nl-NL" sz="1600"/>
                        <a:t>x</a:t>
                      </a:r>
                    </a:p>
                  </a:txBody>
                  <a:tcPr/>
                </a:tc>
                <a:tc>
                  <a:txBody>
                    <a:bodyPr/>
                    <a:lstStyle/>
                    <a:p>
                      <a:r>
                        <a:rPr lang="nl-NL" sz="1600" dirty="0"/>
                        <a:t>x</a:t>
                      </a:r>
                    </a:p>
                  </a:txBody>
                  <a:tcPr/>
                </a:tc>
                <a:extLst>
                  <a:ext uri="{0D108BD9-81ED-4DB2-BD59-A6C34878D82A}">
                    <a16:rowId xmlns:a16="http://schemas.microsoft.com/office/drawing/2014/main" val="240843091"/>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600"/>
                        <a:t>PROM</a:t>
                      </a:r>
                    </a:p>
                  </a:txBody>
                  <a:tcPr/>
                </a:tc>
                <a:tc>
                  <a:txBody>
                    <a:bodyPr/>
                    <a:lstStyle/>
                    <a:p>
                      <a:r>
                        <a:rPr lang="nl-NL" sz="1600"/>
                        <a:t>incontinentie</a:t>
                      </a:r>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r>
                        <a:rPr lang="nl-NL" sz="1600"/>
                        <a:t>x</a:t>
                      </a:r>
                    </a:p>
                  </a:txBody>
                  <a:tcPr/>
                </a:tc>
                <a:extLst>
                  <a:ext uri="{0D108BD9-81ED-4DB2-BD59-A6C34878D82A}">
                    <a16:rowId xmlns:a16="http://schemas.microsoft.com/office/drawing/2014/main" val="343338681"/>
                  </a:ext>
                </a:extLst>
              </a:tr>
              <a:tr h="289560">
                <a:tc>
                  <a:txBody>
                    <a:bodyPr/>
                    <a:lstStyle/>
                    <a:p>
                      <a:endParaRPr lang="nl-NL" sz="1600"/>
                    </a:p>
                  </a:txBody>
                  <a:tcPr/>
                </a:tc>
                <a:tc>
                  <a:txBody>
                    <a:bodyPr/>
                    <a:lstStyle/>
                    <a:p>
                      <a:r>
                        <a:rPr lang="nl-NL" sz="1600"/>
                        <a:t>Zelfvertrouwen moederrol</a:t>
                      </a:r>
                    </a:p>
                  </a:txBody>
                  <a:tcPr/>
                </a:tc>
                <a:tc>
                  <a:txBody>
                    <a:bodyPr/>
                    <a:lstStyle/>
                    <a:p>
                      <a:endParaRPr lang="nl-NL" sz="1600"/>
                    </a:p>
                  </a:txBody>
                  <a:tcPr/>
                </a:tc>
                <a:tc>
                  <a:txBody>
                    <a:bodyPr/>
                    <a:lstStyle/>
                    <a:p>
                      <a:endParaRPr lang="nl-NL" sz="1600"/>
                    </a:p>
                  </a:txBody>
                  <a:tcPr/>
                </a:tc>
                <a:tc>
                  <a:txBody>
                    <a:bodyPr/>
                    <a:lstStyle/>
                    <a:p>
                      <a:r>
                        <a:rPr lang="nl-NL" sz="1600"/>
                        <a:t>x</a:t>
                      </a:r>
                    </a:p>
                  </a:txBody>
                  <a:tcPr/>
                </a:tc>
                <a:tc>
                  <a:txBody>
                    <a:bodyPr/>
                    <a:lstStyle/>
                    <a:p>
                      <a:endParaRPr lang="nl-NL" sz="1600"/>
                    </a:p>
                  </a:txBody>
                  <a:tcPr/>
                </a:tc>
                <a:tc>
                  <a:txBody>
                    <a:bodyPr/>
                    <a:lstStyle/>
                    <a:p>
                      <a:endParaRPr lang="nl-NL" sz="1600"/>
                    </a:p>
                  </a:txBody>
                  <a:tcPr/>
                </a:tc>
                <a:extLst>
                  <a:ext uri="{0D108BD9-81ED-4DB2-BD59-A6C34878D82A}">
                    <a16:rowId xmlns:a16="http://schemas.microsoft.com/office/drawing/2014/main" val="3716668305"/>
                  </a:ext>
                </a:extLst>
              </a:tr>
              <a:tr h="372587">
                <a:tc>
                  <a:txBody>
                    <a:bodyPr/>
                    <a:lstStyle/>
                    <a:p>
                      <a:endParaRPr lang="nl-NL" sz="1600"/>
                    </a:p>
                  </a:txBody>
                  <a:tcPr/>
                </a:tc>
                <a:tc>
                  <a:txBody>
                    <a:bodyPr/>
                    <a:lstStyle/>
                    <a:p>
                      <a:r>
                        <a:rPr lang="nl-NL" sz="1600"/>
                        <a:t>ontlasting</a:t>
                      </a:r>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r>
                        <a:rPr lang="nl-NL" sz="1600"/>
                        <a:t>x</a:t>
                      </a:r>
                    </a:p>
                  </a:txBody>
                  <a:tcPr/>
                </a:tc>
                <a:extLst>
                  <a:ext uri="{0D108BD9-81ED-4DB2-BD59-A6C34878D82A}">
                    <a16:rowId xmlns:a16="http://schemas.microsoft.com/office/drawing/2014/main" val="1487492315"/>
                  </a:ext>
                </a:extLst>
              </a:tr>
              <a:tr h="372587">
                <a:tc>
                  <a:txBody>
                    <a:bodyPr/>
                    <a:lstStyle/>
                    <a:p>
                      <a:endParaRPr lang="nl-NL" sz="1600"/>
                    </a:p>
                  </a:txBody>
                  <a:tcPr/>
                </a:tc>
                <a:tc>
                  <a:txBody>
                    <a:bodyPr/>
                    <a:lstStyle/>
                    <a:p>
                      <a:r>
                        <a:rPr lang="nl-NL" sz="1600"/>
                        <a:t>Borstvoeding</a:t>
                      </a:r>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r>
                        <a:rPr lang="nl-NL" sz="1600"/>
                        <a:t>x</a:t>
                      </a:r>
                    </a:p>
                  </a:txBody>
                  <a:tcPr/>
                </a:tc>
                <a:extLst>
                  <a:ext uri="{0D108BD9-81ED-4DB2-BD59-A6C34878D82A}">
                    <a16:rowId xmlns:a16="http://schemas.microsoft.com/office/drawing/2014/main" val="3231852262"/>
                  </a:ext>
                </a:extLst>
              </a:tr>
              <a:tr h="372587">
                <a:tc>
                  <a:txBody>
                    <a:bodyPr/>
                    <a:lstStyle/>
                    <a:p>
                      <a:endParaRPr lang="nl-NL" sz="1600"/>
                    </a:p>
                  </a:txBody>
                  <a:tcPr/>
                </a:tc>
                <a:tc>
                  <a:txBody>
                    <a:bodyPr/>
                    <a:lstStyle/>
                    <a:p>
                      <a:r>
                        <a:rPr lang="nl-NL" sz="1600"/>
                        <a:t>Binding</a:t>
                      </a:r>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r>
                        <a:rPr lang="nl-NL" sz="1600"/>
                        <a:t>x</a:t>
                      </a:r>
                    </a:p>
                  </a:txBody>
                  <a:tcPr/>
                </a:tc>
                <a:extLst>
                  <a:ext uri="{0D108BD9-81ED-4DB2-BD59-A6C34878D82A}">
                    <a16:rowId xmlns:a16="http://schemas.microsoft.com/office/drawing/2014/main" val="2612511946"/>
                  </a:ext>
                </a:extLst>
              </a:tr>
              <a:tr h="372587">
                <a:tc>
                  <a:txBody>
                    <a:bodyPr/>
                    <a:lstStyle/>
                    <a:p>
                      <a:endParaRPr lang="nl-NL" sz="1600"/>
                    </a:p>
                  </a:txBody>
                  <a:tcPr/>
                </a:tc>
                <a:tc>
                  <a:txBody>
                    <a:bodyPr/>
                    <a:lstStyle/>
                    <a:p>
                      <a:r>
                        <a:rPr lang="nl-NL" sz="1600"/>
                        <a:t>Alg. gezondheid</a:t>
                      </a:r>
                    </a:p>
                  </a:txBody>
                  <a:tcPr/>
                </a:tc>
                <a:tc>
                  <a:txBody>
                    <a:bodyPr/>
                    <a:lstStyle/>
                    <a:p>
                      <a:r>
                        <a:rPr lang="nl-NL" sz="1600"/>
                        <a:t>x</a:t>
                      </a:r>
                    </a:p>
                  </a:txBody>
                  <a:tcPr/>
                </a:tc>
                <a:tc>
                  <a:txBody>
                    <a:bodyPr/>
                    <a:lstStyle/>
                    <a:p>
                      <a:endParaRPr lang="nl-NL" sz="1600"/>
                    </a:p>
                  </a:txBody>
                  <a:tcPr/>
                </a:tc>
                <a:tc>
                  <a:txBody>
                    <a:bodyPr/>
                    <a:lstStyle/>
                    <a:p>
                      <a:endParaRPr lang="nl-NL" sz="1600"/>
                    </a:p>
                  </a:txBody>
                  <a:tcPr/>
                </a:tc>
                <a:tc>
                  <a:txBody>
                    <a:bodyPr/>
                    <a:lstStyle/>
                    <a:p>
                      <a:r>
                        <a:rPr lang="nl-NL" sz="1600"/>
                        <a:t>x</a:t>
                      </a:r>
                    </a:p>
                  </a:txBody>
                  <a:tcPr/>
                </a:tc>
                <a:tc>
                  <a:txBody>
                    <a:bodyPr/>
                    <a:lstStyle/>
                    <a:p>
                      <a:r>
                        <a:rPr lang="nl-NL" sz="1600"/>
                        <a:t>x</a:t>
                      </a:r>
                    </a:p>
                  </a:txBody>
                  <a:tcPr/>
                </a:tc>
                <a:extLst>
                  <a:ext uri="{0D108BD9-81ED-4DB2-BD59-A6C34878D82A}">
                    <a16:rowId xmlns:a16="http://schemas.microsoft.com/office/drawing/2014/main" val="2252952476"/>
                  </a:ext>
                </a:extLst>
              </a:tr>
              <a:tr h="372587">
                <a:tc>
                  <a:txBody>
                    <a:bodyPr/>
                    <a:lstStyle/>
                    <a:p>
                      <a:endParaRPr lang="nl-NL" sz="1600"/>
                    </a:p>
                  </a:txBody>
                  <a:tcPr/>
                </a:tc>
                <a:tc>
                  <a:txBody>
                    <a:bodyPr/>
                    <a:lstStyle/>
                    <a:p>
                      <a:r>
                        <a:rPr lang="nl-NL" sz="1600"/>
                        <a:t>Postnatale depressie</a:t>
                      </a:r>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endParaRPr lang="nl-NL" sz="1600"/>
                    </a:p>
                  </a:txBody>
                  <a:tcPr/>
                </a:tc>
                <a:tc>
                  <a:txBody>
                    <a:bodyPr/>
                    <a:lstStyle/>
                    <a:p>
                      <a:r>
                        <a:rPr lang="nl-NL" sz="1600"/>
                        <a:t>x</a:t>
                      </a:r>
                    </a:p>
                  </a:txBody>
                  <a:tcPr/>
                </a:tc>
                <a:extLst>
                  <a:ext uri="{0D108BD9-81ED-4DB2-BD59-A6C34878D82A}">
                    <a16:rowId xmlns:a16="http://schemas.microsoft.com/office/drawing/2014/main" val="2419584722"/>
                  </a:ext>
                </a:extLst>
              </a:tr>
              <a:tr h="447122">
                <a:tc>
                  <a:txBody>
                    <a:bodyPr/>
                    <a:lstStyle/>
                    <a:p>
                      <a:endParaRPr lang="nl-NL" sz="1600"/>
                    </a:p>
                  </a:txBody>
                  <a:tcPr>
                    <a:solidFill>
                      <a:schemeClr val="tx2">
                        <a:lumMod val="60000"/>
                        <a:lumOff val="40000"/>
                      </a:schemeClr>
                    </a:solidFill>
                  </a:tcPr>
                </a:tc>
                <a:tc>
                  <a:txBody>
                    <a:bodyPr/>
                    <a:lstStyle/>
                    <a:p>
                      <a:r>
                        <a:rPr lang="nl-NL" sz="1600"/>
                        <a:t>Totaal aantal vragen</a:t>
                      </a:r>
                    </a:p>
                  </a:txBody>
                  <a:tcPr>
                    <a:solidFill>
                      <a:schemeClr val="tx2">
                        <a:lumMod val="60000"/>
                        <a:lumOff val="40000"/>
                      </a:schemeClr>
                    </a:solidFill>
                  </a:tcPr>
                </a:tc>
                <a:tc>
                  <a:txBody>
                    <a:bodyPr/>
                    <a:lstStyle/>
                    <a:p>
                      <a:r>
                        <a:rPr lang="nl-NL" sz="1600"/>
                        <a:t>127</a:t>
                      </a:r>
                    </a:p>
                  </a:txBody>
                  <a:tcPr>
                    <a:solidFill>
                      <a:schemeClr val="tx2">
                        <a:lumMod val="60000"/>
                        <a:lumOff val="40000"/>
                      </a:schemeClr>
                    </a:solidFill>
                  </a:tcPr>
                </a:tc>
                <a:tc>
                  <a:txBody>
                    <a:bodyPr/>
                    <a:lstStyle/>
                    <a:p>
                      <a:r>
                        <a:rPr lang="nl-NL" sz="1600"/>
                        <a:t>36</a:t>
                      </a:r>
                    </a:p>
                  </a:txBody>
                  <a:tcPr>
                    <a:solidFill>
                      <a:schemeClr val="tx2">
                        <a:lumMod val="60000"/>
                        <a:lumOff val="40000"/>
                      </a:schemeClr>
                    </a:solidFill>
                  </a:tcPr>
                </a:tc>
                <a:tc>
                  <a:txBody>
                    <a:bodyPr/>
                    <a:lstStyle/>
                    <a:p>
                      <a:r>
                        <a:rPr lang="nl-NL" sz="1600"/>
                        <a:t>7</a:t>
                      </a:r>
                    </a:p>
                  </a:txBody>
                  <a:tcPr>
                    <a:solidFill>
                      <a:schemeClr val="tx2">
                        <a:lumMod val="60000"/>
                        <a:lumOff val="40000"/>
                      </a:schemeClr>
                    </a:solidFill>
                  </a:tcPr>
                </a:tc>
                <a:tc>
                  <a:txBody>
                    <a:bodyPr/>
                    <a:lstStyle/>
                    <a:p>
                      <a:r>
                        <a:rPr lang="nl-NL" sz="1600"/>
                        <a:t>6-9</a:t>
                      </a:r>
                    </a:p>
                  </a:txBody>
                  <a:tcPr>
                    <a:solidFill>
                      <a:schemeClr val="tx2">
                        <a:lumMod val="60000"/>
                        <a:lumOff val="40000"/>
                      </a:schemeClr>
                    </a:solidFill>
                  </a:tcPr>
                </a:tc>
                <a:tc>
                  <a:txBody>
                    <a:bodyPr/>
                    <a:lstStyle/>
                    <a:p>
                      <a:r>
                        <a:rPr lang="nl-NL" sz="1600" dirty="0"/>
                        <a:t>103-328</a:t>
                      </a:r>
                    </a:p>
                  </a:txBody>
                  <a:tcPr>
                    <a:solidFill>
                      <a:schemeClr val="tx2">
                        <a:lumMod val="60000"/>
                        <a:lumOff val="40000"/>
                      </a:schemeClr>
                    </a:solidFill>
                  </a:tcPr>
                </a:tc>
                <a:extLst>
                  <a:ext uri="{0D108BD9-81ED-4DB2-BD59-A6C34878D82A}">
                    <a16:rowId xmlns:a16="http://schemas.microsoft.com/office/drawing/2014/main" val="1695754745"/>
                  </a:ext>
                </a:extLst>
              </a:tr>
            </a:tbl>
          </a:graphicData>
        </a:graphic>
      </p:graphicFrame>
    </p:spTree>
    <p:extLst>
      <p:ext uri="{BB962C8B-B14F-4D97-AF65-F5344CB8AC3E}">
        <p14:creationId xmlns:p14="http://schemas.microsoft.com/office/powerpoint/2010/main" val="2733089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nl-NL" dirty="0"/>
              <a:t>Standard Set </a:t>
            </a:r>
            <a:r>
              <a:rPr lang="nl-NL" sz="2400" dirty="0"/>
              <a:t>Pregnancy &amp; </a:t>
            </a:r>
            <a:r>
              <a:rPr lang="nl-NL" sz="2400" dirty="0" err="1"/>
              <a:t>Childbirth</a:t>
            </a:r>
            <a:endParaRPr lang="nl-NL" sz="24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594" y="1052736"/>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261005"/>
            <a:ext cx="3698478" cy="373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6110238" y="2924945"/>
            <a:ext cx="2350194" cy="646331"/>
          </a:xfrm>
          <a:prstGeom prst="rect">
            <a:avLst/>
          </a:prstGeom>
          <a:noFill/>
        </p:spPr>
        <p:txBody>
          <a:bodyPr wrap="square" rtlCol="0">
            <a:spAutoFit/>
          </a:bodyPr>
          <a:lstStyle/>
          <a:p>
            <a:r>
              <a:rPr lang="nl-NL" dirty="0">
                <a:solidFill>
                  <a:srgbClr val="0070C0"/>
                </a:solidFill>
              </a:rPr>
              <a:t>Medische uitkomsten van de zorgverlener</a:t>
            </a:r>
          </a:p>
        </p:txBody>
      </p:sp>
      <p:sp>
        <p:nvSpPr>
          <p:cNvPr id="11" name="Tekstvak 10"/>
          <p:cNvSpPr txBox="1"/>
          <p:nvPr/>
        </p:nvSpPr>
        <p:spPr>
          <a:xfrm>
            <a:off x="107504" y="4941168"/>
            <a:ext cx="2350194" cy="923330"/>
          </a:xfrm>
          <a:prstGeom prst="rect">
            <a:avLst/>
          </a:prstGeom>
          <a:noFill/>
        </p:spPr>
        <p:txBody>
          <a:bodyPr wrap="square" rtlCol="0">
            <a:spAutoFit/>
          </a:bodyPr>
          <a:lstStyle/>
          <a:p>
            <a:r>
              <a:rPr lang="nl-NL" dirty="0">
                <a:solidFill>
                  <a:srgbClr val="0070C0"/>
                </a:solidFill>
              </a:rPr>
              <a:t>Patiënt gerapporteerde uitkomsten</a:t>
            </a:r>
          </a:p>
        </p:txBody>
      </p:sp>
      <p:sp>
        <p:nvSpPr>
          <p:cNvPr id="12" name="Tekstvak 11"/>
          <p:cNvSpPr txBox="1"/>
          <p:nvPr/>
        </p:nvSpPr>
        <p:spPr>
          <a:xfrm>
            <a:off x="179512" y="2492896"/>
            <a:ext cx="2350194" cy="923330"/>
          </a:xfrm>
          <a:prstGeom prst="rect">
            <a:avLst/>
          </a:prstGeom>
          <a:noFill/>
        </p:spPr>
        <p:txBody>
          <a:bodyPr wrap="square" rtlCol="0">
            <a:spAutoFit/>
          </a:bodyPr>
          <a:lstStyle/>
          <a:p>
            <a:r>
              <a:rPr lang="nl-NL" dirty="0">
                <a:solidFill>
                  <a:srgbClr val="0070C0"/>
                </a:solidFill>
              </a:rPr>
              <a:t>Patiënt gerapporteerde ervaringen</a:t>
            </a:r>
          </a:p>
        </p:txBody>
      </p:sp>
    </p:spTree>
    <p:extLst>
      <p:ext uri="{BB962C8B-B14F-4D97-AF65-F5344CB8AC3E}">
        <p14:creationId xmlns:p14="http://schemas.microsoft.com/office/powerpoint/2010/main" val="383865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66800" y="695324"/>
            <a:ext cx="6324600" cy="1188339"/>
          </a:xfrm>
        </p:spPr>
        <p:txBody>
          <a:bodyPr/>
          <a:lstStyle/>
          <a:p>
            <a:r>
              <a:rPr lang="nl-NL" dirty="0"/>
              <a:t>Openbare indicatorenset Integrale geboortezorg</a:t>
            </a:r>
          </a:p>
        </p:txBody>
      </p:sp>
      <p:sp>
        <p:nvSpPr>
          <p:cNvPr id="5" name="Tijdelijke aanduiding voor tekst 4"/>
          <p:cNvSpPr>
            <a:spLocks noGrp="1"/>
          </p:cNvSpPr>
          <p:nvPr>
            <p:ph type="body" sz="quarter" idx="12"/>
          </p:nvPr>
        </p:nvSpPr>
        <p:spPr>
          <a:xfrm>
            <a:off x="1066800" y="1883663"/>
            <a:ext cx="6324600" cy="3811587"/>
          </a:xfrm>
        </p:spPr>
        <p:txBody>
          <a:bodyPr/>
          <a:lstStyle/>
          <a:p>
            <a:r>
              <a:rPr lang="nl-NL" dirty="0"/>
              <a:t>Hoe komt die tot stand ?</a:t>
            </a:r>
          </a:p>
          <a:p>
            <a:r>
              <a:rPr lang="nl-NL" dirty="0"/>
              <a:t>Veranderingen korte termijn</a:t>
            </a:r>
          </a:p>
          <a:p>
            <a:r>
              <a:rPr lang="nl-NL" dirty="0"/>
              <a:t>ICHOM set</a:t>
            </a:r>
          </a:p>
        </p:txBody>
      </p:sp>
      <p:pic>
        <p:nvPicPr>
          <p:cNvPr id="3" name="Afbeelding 2">
            <a:extLst>
              <a:ext uri="{FF2B5EF4-FFF2-40B4-BE49-F238E27FC236}">
                <a16:creationId xmlns:a16="http://schemas.microsoft.com/office/drawing/2014/main" id="{29395B90-DFC3-4EA5-8C30-9FB050E3E9A3}"/>
              </a:ext>
            </a:extLst>
          </p:cNvPr>
          <p:cNvPicPr>
            <a:picLocks noChangeAspect="1"/>
          </p:cNvPicPr>
          <p:nvPr/>
        </p:nvPicPr>
        <p:blipFill>
          <a:blip r:embed="rId2"/>
          <a:stretch>
            <a:fillRect/>
          </a:stretch>
        </p:blipFill>
        <p:spPr>
          <a:xfrm>
            <a:off x="2633471" y="4081112"/>
            <a:ext cx="4186809" cy="2644300"/>
          </a:xfrm>
          <a:prstGeom prst="rect">
            <a:avLst/>
          </a:prstGeom>
          <a:ln>
            <a:noFill/>
          </a:ln>
          <a:effectLst>
            <a:outerShdw blurRad="292100" dist="139700" dir="2700000" algn="tl" rotWithShape="0">
              <a:srgbClr val="333333">
                <a:alpha val="65000"/>
              </a:srgbClr>
            </a:outerShdw>
          </a:effectLst>
        </p:spPr>
      </p:pic>
      <p:pic>
        <p:nvPicPr>
          <p:cNvPr id="2" name="Afbeelding 1">
            <a:extLst>
              <a:ext uri="{FF2B5EF4-FFF2-40B4-BE49-F238E27FC236}">
                <a16:creationId xmlns:a16="http://schemas.microsoft.com/office/drawing/2014/main" id="{F9FCFCC6-7F5D-4DFB-BDB3-BB2E1A2F18B3}"/>
              </a:ext>
            </a:extLst>
          </p:cNvPr>
          <p:cNvPicPr>
            <a:picLocks noChangeAspect="1"/>
          </p:cNvPicPr>
          <p:nvPr/>
        </p:nvPicPr>
        <p:blipFill>
          <a:blip r:embed="rId3"/>
          <a:stretch>
            <a:fillRect/>
          </a:stretch>
        </p:blipFill>
        <p:spPr>
          <a:xfrm rot="20165613">
            <a:off x="6155246" y="2336562"/>
            <a:ext cx="2644330" cy="2644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5E85DFBC-D938-4ECA-8991-18F51F2D89DA}"/>
              </a:ext>
            </a:extLst>
          </p:cNvPr>
          <p:cNvPicPr>
            <a:picLocks noChangeAspect="1"/>
          </p:cNvPicPr>
          <p:nvPr/>
        </p:nvPicPr>
        <p:blipFill>
          <a:blip r:embed="rId4"/>
          <a:stretch>
            <a:fillRect/>
          </a:stretch>
        </p:blipFill>
        <p:spPr>
          <a:xfrm rot="820104">
            <a:off x="131033" y="3684494"/>
            <a:ext cx="4314825" cy="1057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3606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nl-NL" sz="3600" dirty="0"/>
              <a:t>Patiënt gerapporteerde uitkomsten</a:t>
            </a:r>
          </a:p>
        </p:txBody>
      </p:sp>
      <p:sp>
        <p:nvSpPr>
          <p:cNvPr id="4" name="Rectangle 3"/>
          <p:cNvSpPr>
            <a:spLocks noGrp="1"/>
          </p:cNvSpPr>
          <p:nvPr>
            <p:ph sz="quarter" idx="14"/>
          </p:nvPr>
        </p:nvSpPr>
        <p:spPr>
          <a:xfrm>
            <a:off x="4800600" y="2777068"/>
            <a:ext cx="3886200" cy="3172212"/>
          </a:xfrm>
        </p:spPr>
        <p:txBody>
          <a:bodyPr>
            <a:normAutofit/>
          </a:bodyPr>
          <a:lstStyle/>
          <a:p>
            <a:pPr>
              <a:buFont typeface="Wingdings" panose="05000000000000000000" pitchFamily="2" charset="2"/>
              <a:buChar char="§"/>
            </a:pPr>
            <a:r>
              <a:rPr lang="nl-NL" sz="2000" dirty="0"/>
              <a:t>Tevredenheid met zorg en continuïteit </a:t>
            </a:r>
          </a:p>
          <a:p>
            <a:pPr>
              <a:buFont typeface="Wingdings" panose="05000000000000000000" pitchFamily="2" charset="2"/>
              <a:buChar char="§"/>
            </a:pPr>
            <a:r>
              <a:rPr lang="nl-NL" sz="2000" dirty="0"/>
              <a:t>Samen beslissen en vertrouwen in zorgverlener </a:t>
            </a:r>
          </a:p>
          <a:p>
            <a:pPr>
              <a:buFont typeface="Wingdings" panose="05000000000000000000" pitchFamily="2" charset="2"/>
              <a:buChar char="§"/>
            </a:pPr>
            <a:r>
              <a:rPr lang="nl-NL" sz="2000" dirty="0"/>
              <a:t>Ervaring met de bevalling en rol partner</a:t>
            </a:r>
          </a:p>
          <a:p>
            <a:pPr lvl="1">
              <a:buFont typeface="Wingdings" panose="05000000000000000000" pitchFamily="2" charset="2"/>
              <a:buChar char="§"/>
            </a:pPr>
            <a:r>
              <a:rPr lang="nl-NL" sz="2000" dirty="0" err="1"/>
              <a:t>Birth</a:t>
            </a:r>
            <a:r>
              <a:rPr lang="nl-NL" sz="2000" dirty="0"/>
              <a:t> </a:t>
            </a:r>
            <a:r>
              <a:rPr lang="nl-NL" sz="2000" dirty="0" err="1"/>
              <a:t>satisfaction</a:t>
            </a:r>
            <a:r>
              <a:rPr lang="nl-NL" sz="2000" dirty="0"/>
              <a:t> </a:t>
            </a:r>
            <a:r>
              <a:rPr lang="nl-NL" sz="2000" dirty="0" err="1"/>
              <a:t>scale</a:t>
            </a:r>
            <a:r>
              <a:rPr lang="nl-NL" sz="2000" dirty="0"/>
              <a:t> (BSS-R)</a:t>
            </a:r>
          </a:p>
        </p:txBody>
      </p:sp>
      <p:sp>
        <p:nvSpPr>
          <p:cNvPr id="6" name="Tijdelijke aanduiding voor tekst 5"/>
          <p:cNvSpPr>
            <a:spLocks noGrp="1"/>
          </p:cNvSpPr>
          <p:nvPr>
            <p:ph type="body" sz="quarter" idx="19"/>
          </p:nvPr>
        </p:nvSpPr>
        <p:spPr/>
        <p:txBody>
          <a:bodyPr/>
          <a:lstStyle/>
          <a:p>
            <a:r>
              <a:rPr lang="nl-NL" dirty="0"/>
              <a:t>Ervaringen (</a:t>
            </a:r>
            <a:r>
              <a:rPr lang="nl-NL" dirty="0" err="1"/>
              <a:t>PREMs</a:t>
            </a:r>
            <a:r>
              <a:rPr lang="nl-NL" dirty="0"/>
              <a:t>):</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594" y="1052736"/>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5" y="2420888"/>
            <a:ext cx="2834483" cy="288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irkel 11"/>
          <p:cNvSpPr/>
          <p:nvPr/>
        </p:nvSpPr>
        <p:spPr>
          <a:xfrm rot="16200000">
            <a:off x="1007958" y="2576717"/>
            <a:ext cx="2473735" cy="2543199"/>
          </a:xfrm>
          <a:prstGeom prst="pie">
            <a:avLst>
              <a:gd name="adj1" fmla="val 0"/>
              <a:gd name="adj2" fmla="val 16919656"/>
            </a:avLst>
          </a:prstGeom>
          <a:solidFill>
            <a:schemeClr val="accent6">
              <a:lumMod val="20000"/>
              <a:lumOff val="8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945681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dirty="0"/>
              <a:t>Voorbeeld dashboard</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594" y="1052736"/>
            <a:ext cx="1476406"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76873"/>
            <a:ext cx="9144000" cy="391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61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F3AFA3C-6705-47D3-B698-9855F88C3629}"/>
              </a:ext>
            </a:extLst>
          </p:cNvPr>
          <p:cNvSpPr>
            <a:spLocks noGrp="1"/>
          </p:cNvSpPr>
          <p:nvPr>
            <p:ph type="title"/>
          </p:nvPr>
        </p:nvSpPr>
        <p:spPr>
          <a:xfrm>
            <a:off x="1066800" y="695325"/>
            <a:ext cx="6324600" cy="1325064"/>
          </a:xfrm>
        </p:spPr>
        <p:txBody>
          <a:bodyPr/>
          <a:lstStyle/>
          <a:p>
            <a:r>
              <a:rPr lang="nl-NL" dirty="0"/>
              <a:t>Vragen: Carolinevanweert@collegepz.nl</a:t>
            </a:r>
          </a:p>
        </p:txBody>
      </p:sp>
      <p:pic>
        <p:nvPicPr>
          <p:cNvPr id="1028" name="Picture 4" descr="Afbeeldingsresultaat voor vraagteken afbeelding">
            <a:extLst>
              <a:ext uri="{FF2B5EF4-FFF2-40B4-BE49-F238E27FC236}">
                <a16:creationId xmlns:a16="http://schemas.microsoft.com/office/drawing/2014/main" id="{9F8F3E47-D7AA-4682-B0A7-F8CAF9E4C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9658" y="2335975"/>
            <a:ext cx="3048641" cy="351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7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5F0E323D-B56E-416C-899B-C9F719A56BF5}"/>
              </a:ext>
            </a:extLst>
          </p:cNvPr>
          <p:cNvPicPr>
            <a:picLocks noGrp="1" noChangeAspect="1"/>
          </p:cNvPicPr>
          <p:nvPr>
            <p:ph idx="1"/>
          </p:nvPr>
        </p:nvPicPr>
        <p:blipFill>
          <a:blip r:embed="rId2"/>
          <a:stretch>
            <a:fillRect/>
          </a:stretch>
        </p:blipFill>
        <p:spPr>
          <a:xfrm>
            <a:off x="1340465" y="2668946"/>
            <a:ext cx="3019158" cy="3268243"/>
          </a:xfrm>
        </p:spPr>
      </p:pic>
      <p:sp>
        <p:nvSpPr>
          <p:cNvPr id="6" name="Titel 5">
            <a:extLst>
              <a:ext uri="{FF2B5EF4-FFF2-40B4-BE49-F238E27FC236}">
                <a16:creationId xmlns:a16="http://schemas.microsoft.com/office/drawing/2014/main" id="{D2356912-3F0D-41FE-9E17-71158C7717F7}"/>
              </a:ext>
            </a:extLst>
          </p:cNvPr>
          <p:cNvSpPr>
            <a:spLocks noGrp="1"/>
          </p:cNvSpPr>
          <p:nvPr>
            <p:ph type="title"/>
          </p:nvPr>
        </p:nvSpPr>
        <p:spPr/>
        <p:txBody>
          <a:bodyPr/>
          <a:lstStyle/>
          <a:p>
            <a:br>
              <a:rPr lang="nl-NL"/>
            </a:br>
            <a:br>
              <a:rPr lang="nl-NL"/>
            </a:br>
            <a:r>
              <a:rPr lang="nl-NL"/>
              <a:t>Indicator geeft inzicht in de kwaliteit van zorg ten behoeve van: </a:t>
            </a:r>
          </a:p>
        </p:txBody>
      </p:sp>
      <p:sp>
        <p:nvSpPr>
          <p:cNvPr id="8" name="Tekstvak 7">
            <a:extLst>
              <a:ext uri="{FF2B5EF4-FFF2-40B4-BE49-F238E27FC236}">
                <a16:creationId xmlns:a16="http://schemas.microsoft.com/office/drawing/2014/main" id="{A7DDAA18-270D-4EA1-BDF3-84793718BC8F}"/>
              </a:ext>
            </a:extLst>
          </p:cNvPr>
          <p:cNvSpPr txBox="1"/>
          <p:nvPr/>
        </p:nvSpPr>
        <p:spPr>
          <a:xfrm>
            <a:off x="4784379" y="2690377"/>
            <a:ext cx="4619195" cy="3293209"/>
          </a:xfrm>
          <a:prstGeom prst="rect">
            <a:avLst/>
          </a:prstGeom>
          <a:noFill/>
        </p:spPr>
        <p:txBody>
          <a:bodyPr wrap="square" rtlCol="0">
            <a:spAutoFit/>
          </a:bodyPr>
          <a:lstStyle/>
          <a:p>
            <a:pPr marL="285750" indent="-285750">
              <a:buFont typeface="Arial" panose="020B0604020202020204" pitchFamily="34" charset="0"/>
              <a:buChar char="•"/>
            </a:pPr>
            <a:r>
              <a:rPr lang="nl-NL" sz="2600" dirty="0"/>
              <a:t>Verbeterinformatie voor zorgverleners zelf</a:t>
            </a:r>
          </a:p>
          <a:p>
            <a:pPr marL="285750" indent="-285750">
              <a:buFont typeface="Arial" panose="020B0604020202020204" pitchFamily="34" charset="0"/>
              <a:buChar char="•"/>
            </a:pPr>
            <a:r>
              <a:rPr lang="nl-NL" sz="2600" dirty="0"/>
              <a:t>Keuze informatie voor de cliënt</a:t>
            </a:r>
          </a:p>
          <a:p>
            <a:pPr marL="285750" indent="-285750">
              <a:buFont typeface="Arial" panose="020B0604020202020204" pitchFamily="34" charset="0"/>
              <a:buChar char="•"/>
            </a:pPr>
            <a:r>
              <a:rPr lang="nl-NL" sz="2600" dirty="0"/>
              <a:t>Verantwoordingsinformatie voor Zorginstituut</a:t>
            </a:r>
          </a:p>
          <a:p>
            <a:pPr marL="285750" indent="-285750">
              <a:buFont typeface="Arial" panose="020B0604020202020204" pitchFamily="34" charset="0"/>
              <a:buChar char="•"/>
            </a:pPr>
            <a:r>
              <a:rPr lang="nl-NL" sz="2600" dirty="0"/>
              <a:t>Inkoop informatie voor financiers</a:t>
            </a:r>
          </a:p>
        </p:txBody>
      </p:sp>
    </p:spTree>
    <p:extLst>
      <p:ext uri="{BB962C8B-B14F-4D97-AF65-F5344CB8AC3E}">
        <p14:creationId xmlns:p14="http://schemas.microsoft.com/office/powerpoint/2010/main" val="2005912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0A6B4-F00A-4905-9C1D-6C88DA6A8E88}"/>
              </a:ext>
            </a:extLst>
          </p:cNvPr>
          <p:cNvSpPr>
            <a:spLocks noGrp="1"/>
          </p:cNvSpPr>
          <p:nvPr>
            <p:ph type="title"/>
          </p:nvPr>
        </p:nvSpPr>
        <p:spPr>
          <a:xfrm>
            <a:off x="1256564" y="477475"/>
            <a:ext cx="7548570" cy="396000"/>
          </a:xfrm>
        </p:spPr>
        <p:txBody>
          <a:bodyPr/>
          <a:lstStyle/>
          <a:p>
            <a:r>
              <a:rPr lang="nl-NL"/>
              <a:t>Proces vaststelling </a:t>
            </a:r>
            <a:r>
              <a:rPr lang="nl-NL" err="1"/>
              <a:t>indicatorenset</a:t>
            </a:r>
            <a:endParaRPr lang="nl-NL"/>
          </a:p>
        </p:txBody>
      </p:sp>
      <p:sp>
        <p:nvSpPr>
          <p:cNvPr id="3" name="Tijdelijke aanduiding voor inhoud 2">
            <a:extLst>
              <a:ext uri="{FF2B5EF4-FFF2-40B4-BE49-F238E27FC236}">
                <a16:creationId xmlns:a16="http://schemas.microsoft.com/office/drawing/2014/main" id="{85ED3A32-E4B3-40C3-ADD3-593496F38EC2}"/>
              </a:ext>
            </a:extLst>
          </p:cNvPr>
          <p:cNvSpPr>
            <a:spLocks noGrp="1"/>
          </p:cNvSpPr>
          <p:nvPr>
            <p:ph idx="1"/>
          </p:nvPr>
        </p:nvSpPr>
        <p:spPr>
          <a:xfrm>
            <a:off x="1256563" y="1155653"/>
            <a:ext cx="7049902" cy="4546693"/>
          </a:xfrm>
        </p:spPr>
        <p:txBody>
          <a:bodyPr/>
          <a:lstStyle/>
          <a:p>
            <a:r>
              <a:rPr lang="nl-NL" dirty="0"/>
              <a:t>Het Zorginstituut Nederland (ZiN) geeft de </a:t>
            </a:r>
            <a:r>
              <a:rPr lang="nl-NL" u="sng" dirty="0"/>
              <a:t>kaders </a:t>
            </a:r>
            <a:r>
              <a:rPr lang="nl-NL" dirty="0"/>
              <a:t>aan voor de ontwikkeling en opvraag van de set indicatoren en toetst de set.</a:t>
            </a:r>
          </a:p>
          <a:p>
            <a:r>
              <a:rPr lang="nl-NL" dirty="0"/>
              <a:t>De werkgroep Indicatoren </a:t>
            </a:r>
            <a:r>
              <a:rPr lang="nl-NL" u="sng" dirty="0"/>
              <a:t>monitort</a:t>
            </a:r>
            <a:r>
              <a:rPr lang="nl-NL" dirty="0"/>
              <a:t> de zinvolheid van de bestaande indicatoren, signaleert nieuwe ontwikkelingen en op basis daarvan doet zij voorstellen voor wijzigingen in de set.</a:t>
            </a:r>
          </a:p>
          <a:p>
            <a:r>
              <a:rPr lang="nl-NL" dirty="0"/>
              <a:t>De werkgroep bestaat uit afgevaardigden van de brancheorganisaties in de integrale geboortezorg, de verzekeraars en de patiënten: </a:t>
            </a:r>
            <a:r>
              <a:rPr lang="nl-NL" u="sng" dirty="0"/>
              <a:t>KNOV, BO,NVOG, NVK, NVZ, NPF,ZN, </a:t>
            </a:r>
            <a:r>
              <a:rPr lang="nl-NL" u="sng" dirty="0" err="1"/>
              <a:t>FedVSV</a:t>
            </a:r>
            <a:endParaRPr lang="nl-NL" u="sng" dirty="0"/>
          </a:p>
          <a:p>
            <a:r>
              <a:rPr lang="nl-NL" u="sng" dirty="0"/>
              <a:t>CPZ coördineert </a:t>
            </a:r>
            <a:r>
              <a:rPr lang="nl-NL" dirty="0"/>
              <a:t>de werkgroep</a:t>
            </a:r>
          </a:p>
          <a:p>
            <a:r>
              <a:rPr lang="nl-NL" u="sng" dirty="0"/>
              <a:t>Perined</a:t>
            </a:r>
            <a:r>
              <a:rPr lang="nl-NL" dirty="0"/>
              <a:t> uitvoeringsdeskundige</a:t>
            </a:r>
          </a:p>
        </p:txBody>
      </p:sp>
    </p:spTree>
    <p:extLst>
      <p:ext uri="{BB962C8B-B14F-4D97-AF65-F5344CB8AC3E}">
        <p14:creationId xmlns:p14="http://schemas.microsoft.com/office/powerpoint/2010/main" val="53780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5DD2E-E80F-40A2-BBDA-5DA9D9D8CE93}"/>
              </a:ext>
            </a:extLst>
          </p:cNvPr>
          <p:cNvSpPr>
            <a:spLocks noGrp="1"/>
          </p:cNvSpPr>
          <p:nvPr>
            <p:ph type="title"/>
          </p:nvPr>
        </p:nvSpPr>
        <p:spPr>
          <a:xfrm>
            <a:off x="1224673" y="562644"/>
            <a:ext cx="6694654" cy="396000"/>
          </a:xfrm>
        </p:spPr>
        <p:txBody>
          <a:bodyPr/>
          <a:lstStyle/>
          <a:p>
            <a:r>
              <a:rPr lang="nl-NL"/>
              <a:t>Indicatorenset 2019 IG</a:t>
            </a:r>
          </a:p>
        </p:txBody>
      </p:sp>
      <p:graphicFrame>
        <p:nvGraphicFramePr>
          <p:cNvPr id="4" name="Tijdelijke aanduiding voor inhoud 3">
            <a:extLst>
              <a:ext uri="{FF2B5EF4-FFF2-40B4-BE49-F238E27FC236}">
                <a16:creationId xmlns:a16="http://schemas.microsoft.com/office/drawing/2014/main" id="{57ED9EA0-1231-4445-87DE-FBEE1099E7BF}"/>
              </a:ext>
            </a:extLst>
          </p:cNvPr>
          <p:cNvGraphicFramePr>
            <a:graphicFrameLocks noGrp="1"/>
          </p:cNvGraphicFramePr>
          <p:nvPr>
            <p:ph idx="1"/>
            <p:extLst/>
          </p:nvPr>
        </p:nvGraphicFramePr>
        <p:xfrm>
          <a:off x="182881" y="1327355"/>
          <a:ext cx="8890327" cy="5238114"/>
        </p:xfrm>
        <a:graphic>
          <a:graphicData uri="http://schemas.openxmlformats.org/drawingml/2006/table">
            <a:tbl>
              <a:tblPr firstRow="1" bandRow="1">
                <a:tableStyleId>{5C22544A-7EE6-4342-B048-85BDC9FD1C3A}</a:tableStyleId>
              </a:tblPr>
              <a:tblGrid>
                <a:gridCol w="438187">
                  <a:extLst>
                    <a:ext uri="{9D8B030D-6E8A-4147-A177-3AD203B41FA5}">
                      <a16:colId xmlns:a16="http://schemas.microsoft.com/office/drawing/2014/main" val="2142353983"/>
                    </a:ext>
                  </a:extLst>
                </a:gridCol>
                <a:gridCol w="1372986">
                  <a:extLst>
                    <a:ext uri="{9D8B030D-6E8A-4147-A177-3AD203B41FA5}">
                      <a16:colId xmlns:a16="http://schemas.microsoft.com/office/drawing/2014/main" val="939597210"/>
                    </a:ext>
                  </a:extLst>
                </a:gridCol>
                <a:gridCol w="3456809">
                  <a:extLst>
                    <a:ext uri="{9D8B030D-6E8A-4147-A177-3AD203B41FA5}">
                      <a16:colId xmlns:a16="http://schemas.microsoft.com/office/drawing/2014/main" val="1083821512"/>
                    </a:ext>
                  </a:extLst>
                </a:gridCol>
                <a:gridCol w="1918285">
                  <a:extLst>
                    <a:ext uri="{9D8B030D-6E8A-4147-A177-3AD203B41FA5}">
                      <a16:colId xmlns:a16="http://schemas.microsoft.com/office/drawing/2014/main" val="1710202369"/>
                    </a:ext>
                  </a:extLst>
                </a:gridCol>
                <a:gridCol w="1704060">
                  <a:extLst>
                    <a:ext uri="{9D8B030D-6E8A-4147-A177-3AD203B41FA5}">
                      <a16:colId xmlns:a16="http://schemas.microsoft.com/office/drawing/2014/main" val="2524698818"/>
                    </a:ext>
                  </a:extLst>
                </a:gridCol>
              </a:tblGrid>
              <a:tr h="665145">
                <a:tc>
                  <a:txBody>
                    <a:bodyPr/>
                    <a:lstStyle/>
                    <a:p>
                      <a:r>
                        <a:rPr lang="nl-NL" err="1"/>
                        <a:t>Nr</a:t>
                      </a:r>
                      <a:endParaRPr lang="nl-NL"/>
                    </a:p>
                  </a:txBody>
                  <a:tcPr/>
                </a:tc>
                <a:tc>
                  <a:txBody>
                    <a:bodyPr/>
                    <a:lstStyle/>
                    <a:p>
                      <a:endParaRPr lang="nl-NL"/>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a:t>Indicator</a:t>
                      </a:r>
                    </a:p>
                    <a:p>
                      <a:endParaRPr lang="nl-NL"/>
                    </a:p>
                  </a:txBody>
                  <a:tcPr/>
                </a:tc>
                <a:tc>
                  <a:txBody>
                    <a:bodyPr/>
                    <a:lstStyle/>
                    <a:p>
                      <a:r>
                        <a:rPr lang="nl-NL"/>
                        <a:t>soort</a:t>
                      </a:r>
                    </a:p>
                  </a:txBody>
                  <a:tcPr/>
                </a:tc>
                <a:tc>
                  <a:txBody>
                    <a:bodyPr/>
                    <a:lstStyle/>
                    <a:p>
                      <a:r>
                        <a:rPr lang="nl-NL"/>
                        <a:t>Van VSV i.c.</a:t>
                      </a:r>
                    </a:p>
                  </a:txBody>
                  <a:tcPr/>
                </a:tc>
                <a:extLst>
                  <a:ext uri="{0D108BD9-81ED-4DB2-BD59-A6C34878D82A}">
                    <a16:rowId xmlns:a16="http://schemas.microsoft.com/office/drawing/2014/main" val="2720580343"/>
                  </a:ext>
                </a:extLst>
              </a:tr>
              <a:tr h="475104">
                <a:tc>
                  <a:txBody>
                    <a:bodyPr/>
                    <a:lstStyle/>
                    <a:p>
                      <a:r>
                        <a:rPr lang="nl-NL" sz="1200"/>
                        <a:t>1</a:t>
                      </a:r>
                    </a:p>
                  </a:txBody>
                  <a:tcPr/>
                </a:tc>
                <a:tc>
                  <a:txBody>
                    <a:bodyPr/>
                    <a:lstStyle/>
                    <a:p>
                      <a:r>
                        <a:rPr lang="nl-NL" sz="1200"/>
                        <a:t>zorginhoud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i="0" u="none" strike="noStrike" kern="1200" baseline="0">
                          <a:solidFill>
                            <a:schemeClr val="dk1"/>
                          </a:solidFill>
                          <a:latin typeface="+mn-lt"/>
                          <a:ea typeface="+mn-ea"/>
                          <a:cs typeface="+mn-cs"/>
                        </a:rPr>
                        <a:t>AOI-5 (Adverse </a:t>
                      </a:r>
                      <a:r>
                        <a:rPr lang="nl-NL" sz="1200" b="0" i="0" u="none" strike="noStrike" kern="1200" baseline="0" err="1">
                          <a:solidFill>
                            <a:schemeClr val="dk1"/>
                          </a:solidFill>
                          <a:latin typeface="+mn-lt"/>
                          <a:ea typeface="+mn-ea"/>
                          <a:cs typeface="+mn-cs"/>
                        </a:rPr>
                        <a:t>Outcome</a:t>
                      </a:r>
                      <a:r>
                        <a:rPr lang="nl-NL" sz="1200" b="0" i="0" u="none" strike="noStrike" kern="1200" baseline="0">
                          <a:solidFill>
                            <a:schemeClr val="dk1"/>
                          </a:solidFill>
                          <a:latin typeface="+mn-lt"/>
                          <a:ea typeface="+mn-ea"/>
                          <a:cs typeface="+mn-cs"/>
                        </a:rPr>
                        <a:t> Index) 	</a:t>
                      </a:r>
                    </a:p>
                    <a:p>
                      <a:endParaRPr lang="nl-NL" sz="1200"/>
                    </a:p>
                  </a:txBody>
                  <a:tcPr/>
                </a:tc>
                <a:tc>
                  <a:txBody>
                    <a:bodyPr/>
                    <a:lstStyle/>
                    <a:p>
                      <a:r>
                        <a:rPr lang="nl-NL" sz="1200"/>
                        <a:t>Uitkomst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i="0" u="none" strike="noStrike" kern="1200" baseline="0">
                          <a:solidFill>
                            <a:schemeClr val="dk1"/>
                          </a:solidFill>
                          <a:latin typeface="+mn-lt"/>
                          <a:ea typeface="+mn-ea"/>
                          <a:cs typeface="+mn-cs"/>
                        </a:rPr>
                        <a:t>ziekenhuis</a:t>
                      </a:r>
                    </a:p>
                    <a:p>
                      <a:endParaRPr lang="nl-NL" sz="1200"/>
                    </a:p>
                  </a:txBody>
                  <a:tcPr/>
                </a:tc>
                <a:extLst>
                  <a:ext uri="{0D108BD9-81ED-4DB2-BD59-A6C34878D82A}">
                    <a16:rowId xmlns:a16="http://schemas.microsoft.com/office/drawing/2014/main" val="2348961410"/>
                  </a:ext>
                </a:extLst>
              </a:tr>
              <a:tr h="855187">
                <a:tc>
                  <a:txBody>
                    <a:bodyPr/>
                    <a:lstStyle/>
                    <a:p>
                      <a:r>
                        <a:rPr lang="nl-NL" sz="120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t>zorginhoud</a:t>
                      </a:r>
                    </a:p>
                    <a:p>
                      <a:endParaRPr lang="nl-NL" sz="1200"/>
                    </a:p>
                  </a:txBody>
                  <a:tcPr/>
                </a:tc>
                <a:tc>
                  <a:txBody>
                    <a:bodyPr/>
                    <a:lstStyle/>
                    <a:p>
                      <a:r>
                        <a:rPr lang="nl-NL" sz="1200" b="0" i="0" u="none" strike="noStrike" kern="1200" baseline="0">
                          <a:solidFill>
                            <a:schemeClr val="dk1"/>
                          </a:solidFill>
                          <a:latin typeface="+mn-lt"/>
                          <a:ea typeface="+mn-ea"/>
                          <a:cs typeface="+mn-cs"/>
                        </a:rPr>
                        <a:t>Aard zorg in NTSV-groep</a:t>
                      </a:r>
                    </a:p>
                    <a:p>
                      <a:pPr marL="0" marR="0" lvl="0" indent="0" algn="l" defTabSz="457200" rtl="0" eaLnBrk="1" fontAlgn="auto" latinLnBrk="0" hangingPunct="1">
                        <a:lnSpc>
                          <a:spcPct val="100000"/>
                        </a:lnSpc>
                        <a:spcBef>
                          <a:spcPts val="0"/>
                        </a:spcBef>
                        <a:spcAft>
                          <a:spcPts val="0"/>
                        </a:spcAft>
                        <a:buClrTx/>
                        <a:buSzTx/>
                        <a:buFontTx/>
                        <a:buNone/>
                        <a:tabLst/>
                        <a:defRPr/>
                      </a:pPr>
                      <a:r>
                        <a:rPr lang="nl-NL" sz="1200" b="0" i="0" u="none" strike="noStrike" kern="1200" baseline="0">
                          <a:solidFill>
                            <a:schemeClr val="dk1"/>
                          </a:solidFill>
                          <a:latin typeface="+mn-lt"/>
                          <a:ea typeface="+mn-ea"/>
                          <a:cs typeface="+mn-cs"/>
                        </a:rPr>
                        <a:t> (spontane partus, sectio, epidurale analgesie )	</a:t>
                      </a:r>
                    </a:p>
                    <a:p>
                      <a:endParaRPr lang="nl-NL" sz="1200"/>
                    </a:p>
                  </a:txBody>
                  <a:tcPr/>
                </a:tc>
                <a:tc>
                  <a:txBody>
                    <a:bodyPr/>
                    <a:lstStyle/>
                    <a:p>
                      <a:r>
                        <a:rPr lang="nl-NL" sz="1200"/>
                        <a:t>Uitkomst/proces</a:t>
                      </a:r>
                    </a:p>
                  </a:txBody>
                  <a:tcPr/>
                </a:tc>
                <a:tc>
                  <a:txBody>
                    <a:bodyPr/>
                    <a:lstStyle/>
                    <a:p>
                      <a:r>
                        <a:rPr lang="nl-NL" sz="1200"/>
                        <a:t>ziekenhuis</a:t>
                      </a:r>
                    </a:p>
                  </a:txBody>
                  <a:tcPr/>
                </a:tc>
                <a:extLst>
                  <a:ext uri="{0D108BD9-81ED-4DB2-BD59-A6C34878D82A}">
                    <a16:rowId xmlns:a16="http://schemas.microsoft.com/office/drawing/2014/main" val="806886191"/>
                  </a:ext>
                </a:extLst>
              </a:tr>
              <a:tr h="475104">
                <a:tc>
                  <a:txBody>
                    <a:bodyPr/>
                    <a:lstStyle/>
                    <a:p>
                      <a:r>
                        <a:rPr lang="nl-NL" sz="1200"/>
                        <a:t>3</a:t>
                      </a:r>
                      <a:r>
                        <a:rPr lang="nl-NL" sz="1400">
                          <a:sym typeface="Wingdings" panose="05000000000000000000" pitchFamily="2" charset="2"/>
                        </a:rPr>
                        <a:t></a:t>
                      </a:r>
                      <a:endParaRPr lang="nl-NL" sz="14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t>zorginhoud</a:t>
                      </a:r>
                    </a:p>
                    <a:p>
                      <a:endParaRPr lang="nl-NL" sz="1200"/>
                    </a:p>
                  </a:txBody>
                  <a:tcPr/>
                </a:tc>
                <a:tc>
                  <a:txBody>
                    <a:bodyPr/>
                    <a:lstStyle/>
                    <a:p>
                      <a:r>
                        <a:rPr lang="nl-NL" sz="1200"/>
                        <a:t>Borstvoeding</a:t>
                      </a:r>
                    </a:p>
                  </a:txBody>
                  <a:tcPr/>
                </a:tc>
                <a:tc>
                  <a:txBody>
                    <a:bodyPr/>
                    <a:lstStyle/>
                    <a:p>
                      <a:r>
                        <a:rPr lang="nl-NL" sz="1200"/>
                        <a:t>Uitkomst</a:t>
                      </a:r>
                    </a:p>
                  </a:txBody>
                  <a:tcPr/>
                </a:tc>
                <a:tc>
                  <a:txBody>
                    <a:bodyPr/>
                    <a:lstStyle/>
                    <a:p>
                      <a:r>
                        <a:rPr lang="nl-NL" sz="1200"/>
                        <a:t>Kraamzorg</a:t>
                      </a:r>
                    </a:p>
                  </a:txBody>
                  <a:tcPr/>
                </a:tc>
                <a:extLst>
                  <a:ext uri="{0D108BD9-81ED-4DB2-BD59-A6C34878D82A}">
                    <a16:rowId xmlns:a16="http://schemas.microsoft.com/office/drawing/2014/main" val="571383640"/>
                  </a:ext>
                </a:extLst>
              </a:tr>
              <a:tr h="549871">
                <a:tc>
                  <a:txBody>
                    <a:bodyPr/>
                    <a:lstStyle/>
                    <a:p>
                      <a:r>
                        <a:rPr lang="nl-NL" sz="1200"/>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t>zorginhoud</a:t>
                      </a:r>
                    </a:p>
                    <a:p>
                      <a:endParaRPr lang="nl-NL" sz="1200"/>
                    </a:p>
                  </a:txBody>
                  <a:tcPr/>
                </a:tc>
                <a:tc>
                  <a:txBody>
                    <a:bodyPr/>
                    <a:lstStyle/>
                    <a:p>
                      <a:r>
                        <a:rPr lang="nl-NL" sz="1200"/>
                        <a:t>Plaats zorg (</a:t>
                      </a:r>
                      <a:r>
                        <a:rPr lang="nl-NL" sz="1200" err="1"/>
                        <a:t>zw</a:t>
                      </a:r>
                      <a:r>
                        <a:rPr lang="nl-NL" sz="1200"/>
                        <a:t>. Begeleiding, bevalling, overdracht, post partum)</a:t>
                      </a:r>
                    </a:p>
                  </a:txBody>
                  <a:tcPr/>
                </a:tc>
                <a:tc>
                  <a:txBody>
                    <a:bodyPr/>
                    <a:lstStyle/>
                    <a:p>
                      <a:r>
                        <a:rPr lang="nl-NL" sz="1200"/>
                        <a:t>Uitkomst/proces</a:t>
                      </a:r>
                    </a:p>
                  </a:txBody>
                  <a:tcPr/>
                </a:tc>
                <a:tc>
                  <a:txBody>
                    <a:bodyPr/>
                    <a:lstStyle/>
                    <a:p>
                      <a:r>
                        <a:rPr lang="nl-NL" sz="1200"/>
                        <a:t>ziekenhuis</a:t>
                      </a:r>
                    </a:p>
                  </a:txBody>
                  <a:tcPr/>
                </a:tc>
                <a:extLst>
                  <a:ext uri="{0D108BD9-81ED-4DB2-BD59-A6C34878D82A}">
                    <a16:rowId xmlns:a16="http://schemas.microsoft.com/office/drawing/2014/main" val="2971550823"/>
                  </a:ext>
                </a:extLst>
              </a:tr>
              <a:tr h="475104">
                <a:tc>
                  <a:txBody>
                    <a:bodyPr/>
                    <a:lstStyle/>
                    <a:p>
                      <a:r>
                        <a:rPr lang="nl-NL" sz="1200"/>
                        <a:t>5</a:t>
                      </a:r>
                      <a:r>
                        <a:rPr lang="nl-NL" sz="1200">
                          <a:sym typeface="Wingdings" panose="05000000000000000000" pitchFamily="2" charset="2"/>
                        </a:rPr>
                        <a:t></a:t>
                      </a:r>
                      <a:endParaRPr lang="nl-NL" sz="1200"/>
                    </a:p>
                  </a:txBody>
                  <a:tcPr/>
                </a:tc>
                <a:tc>
                  <a:txBody>
                    <a:bodyPr/>
                    <a:lstStyle/>
                    <a:p>
                      <a:r>
                        <a:rPr lang="nl-NL" sz="1200" b="0" i="0" u="none" strike="noStrike" kern="1200" baseline="0">
                          <a:solidFill>
                            <a:schemeClr val="dk1"/>
                          </a:solidFill>
                          <a:latin typeface="+mn-lt"/>
                          <a:ea typeface="+mn-ea"/>
                          <a:cs typeface="+mn-cs"/>
                        </a:rPr>
                        <a:t>Cliënt-ervaringen</a:t>
                      </a:r>
                      <a:endParaRPr lang="nl-NL" sz="1200"/>
                    </a:p>
                  </a:txBody>
                  <a:tcPr/>
                </a:tc>
                <a:tc>
                  <a:txBody>
                    <a:bodyPr/>
                    <a:lstStyle/>
                    <a:p>
                      <a:r>
                        <a:rPr lang="nl-NL" sz="1200" b="0" i="0" u="none" strike="noStrike" kern="1200" baseline="0">
                          <a:solidFill>
                            <a:schemeClr val="dk1"/>
                          </a:solidFill>
                          <a:latin typeface="+mn-lt"/>
                          <a:ea typeface="+mn-ea"/>
                          <a:cs typeface="+mn-cs"/>
                        </a:rPr>
                        <a:t> </a:t>
                      </a:r>
                    </a:p>
                    <a:p>
                      <a:r>
                        <a:rPr lang="nl-NL" sz="1200"/>
                        <a:t>Netto Promotor Score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t>Uitkomst/proces</a:t>
                      </a:r>
                    </a:p>
                    <a:p>
                      <a:endParaRPr lang="nl-NL" sz="1200"/>
                    </a:p>
                  </a:txBody>
                  <a:tcPr/>
                </a:tc>
                <a:tc>
                  <a:txBody>
                    <a:bodyPr/>
                    <a:lstStyle/>
                    <a:p>
                      <a:r>
                        <a:rPr lang="nl-NL" sz="1200"/>
                        <a:t>ziekenhuis</a:t>
                      </a:r>
                    </a:p>
                  </a:txBody>
                  <a:tcPr/>
                </a:tc>
                <a:extLst>
                  <a:ext uri="{0D108BD9-81ED-4DB2-BD59-A6C34878D82A}">
                    <a16:rowId xmlns:a16="http://schemas.microsoft.com/office/drawing/2014/main" val="3542452349"/>
                  </a:ext>
                </a:extLst>
              </a:tr>
              <a:tr h="317287">
                <a:tc>
                  <a:txBody>
                    <a:bodyPr/>
                    <a:lstStyle/>
                    <a:p>
                      <a:r>
                        <a:rPr lang="nl-NL" sz="1200"/>
                        <a:t>6</a:t>
                      </a:r>
                      <a:r>
                        <a:rPr lang="nl-NL" sz="1200">
                          <a:sym typeface="Wingdings" panose="05000000000000000000" pitchFamily="2" charset="2"/>
                        </a:rPr>
                        <a:t></a:t>
                      </a:r>
                      <a:endParaRPr lang="nl-NL" sz="1200"/>
                    </a:p>
                  </a:txBody>
                  <a:tcPr/>
                </a:tc>
                <a:tc>
                  <a:txBody>
                    <a:bodyPr/>
                    <a:lstStyle/>
                    <a:p>
                      <a:r>
                        <a:rPr lang="nl-NL" sz="1200"/>
                        <a:t>Klant-preferenties</a:t>
                      </a:r>
                    </a:p>
                  </a:txBody>
                  <a:tcPr/>
                </a:tc>
                <a:tc>
                  <a:txBody>
                    <a:bodyPr/>
                    <a:lstStyle/>
                    <a:p>
                      <a:r>
                        <a:rPr lang="nl-NL" sz="1200"/>
                        <a:t>Samenwerking en zorgaanbod VSV</a:t>
                      </a:r>
                    </a:p>
                  </a:txBody>
                  <a:tcPr/>
                </a:tc>
                <a:tc>
                  <a:txBody>
                    <a:bodyPr/>
                    <a:lstStyle/>
                    <a:p>
                      <a:r>
                        <a:rPr lang="nl-NL" sz="1200"/>
                        <a:t>Proces/structuur</a:t>
                      </a:r>
                    </a:p>
                  </a:txBody>
                  <a:tcPr/>
                </a:tc>
                <a:tc>
                  <a:txBody>
                    <a:bodyPr/>
                    <a:lstStyle/>
                    <a:p>
                      <a:r>
                        <a:rPr lang="nl-NL" sz="1200"/>
                        <a:t>ziekenhuis</a:t>
                      </a:r>
                    </a:p>
                  </a:txBody>
                  <a:tcPr/>
                </a:tc>
                <a:extLst>
                  <a:ext uri="{0D108BD9-81ED-4DB2-BD59-A6C34878D82A}">
                    <a16:rowId xmlns:a16="http://schemas.microsoft.com/office/drawing/2014/main" val="1280962868"/>
                  </a:ext>
                </a:extLst>
              </a:tr>
              <a:tr h="475104">
                <a:tc>
                  <a:txBody>
                    <a:bodyPr/>
                    <a:lstStyle/>
                    <a:p>
                      <a:r>
                        <a:rPr lang="nl-NL" sz="1200"/>
                        <a:t>7</a:t>
                      </a:r>
                      <a:r>
                        <a:rPr lang="nl-NL" sz="1200">
                          <a:sym typeface="Wingdings" panose="05000000000000000000" pitchFamily="2" charset="2"/>
                        </a:rPr>
                        <a:t></a:t>
                      </a:r>
                      <a:endParaRPr lang="nl-NL" sz="12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t>Klant-preferenties</a:t>
                      </a:r>
                    </a:p>
                    <a:p>
                      <a:endParaRPr lang="nl-NL" sz="1200"/>
                    </a:p>
                  </a:txBody>
                  <a:tcPr/>
                </a:tc>
                <a:tc>
                  <a:txBody>
                    <a:bodyPr/>
                    <a:lstStyle/>
                    <a:p>
                      <a:r>
                        <a:rPr lang="nl-NL" sz="1200"/>
                        <a:t>Zorgaanbod en bereikbaarheid ziekenhuis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t>Proces/structuur</a:t>
                      </a:r>
                    </a:p>
                    <a:p>
                      <a:endParaRPr lang="nl-NL" sz="1200"/>
                    </a:p>
                  </a:txBody>
                  <a:tcPr/>
                </a:tc>
                <a:tc>
                  <a:txBody>
                    <a:bodyPr/>
                    <a:lstStyle/>
                    <a:p>
                      <a:r>
                        <a:rPr lang="nl-NL" sz="1200"/>
                        <a:t>ziekenhuis</a:t>
                      </a:r>
                    </a:p>
                  </a:txBody>
                  <a:tcPr/>
                </a:tc>
                <a:extLst>
                  <a:ext uri="{0D108BD9-81ED-4DB2-BD59-A6C34878D82A}">
                    <a16:rowId xmlns:a16="http://schemas.microsoft.com/office/drawing/2014/main" val="375386412"/>
                  </a:ext>
                </a:extLst>
              </a:tr>
              <a:tr h="475104">
                <a:tc>
                  <a:txBody>
                    <a:bodyPr/>
                    <a:lstStyle/>
                    <a:p>
                      <a:r>
                        <a:rPr lang="nl-NL" sz="1200"/>
                        <a:t>8</a:t>
                      </a:r>
                      <a:r>
                        <a:rPr lang="nl-NL" sz="1200">
                          <a:sym typeface="Wingdings" panose="05000000000000000000" pitchFamily="2" charset="2"/>
                        </a:rPr>
                        <a:t></a:t>
                      </a:r>
                      <a:endParaRPr lang="nl-NL" sz="12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t>Klant-preferenties</a:t>
                      </a:r>
                    </a:p>
                    <a:p>
                      <a:endParaRPr lang="nl-NL" sz="1200"/>
                    </a:p>
                  </a:txBody>
                  <a:tcPr/>
                </a:tc>
                <a:tc>
                  <a:txBody>
                    <a:bodyPr/>
                    <a:lstStyle/>
                    <a:p>
                      <a:r>
                        <a:rPr lang="nl-NL" sz="1200"/>
                        <a:t>Bereikbaarheid, organisatie en zorgaanbod verloskundige praktijk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t>Proces/structuur</a:t>
                      </a:r>
                    </a:p>
                    <a:p>
                      <a:endParaRPr lang="nl-NL" sz="1200"/>
                    </a:p>
                  </a:txBody>
                  <a:tcPr/>
                </a:tc>
                <a:tc>
                  <a:txBody>
                    <a:bodyPr/>
                    <a:lstStyle/>
                    <a:p>
                      <a:r>
                        <a:rPr lang="nl-NL" sz="1200"/>
                        <a:t>Verloskundige praktijk</a:t>
                      </a:r>
                    </a:p>
                  </a:txBody>
                  <a:tcPr/>
                </a:tc>
                <a:extLst>
                  <a:ext uri="{0D108BD9-81ED-4DB2-BD59-A6C34878D82A}">
                    <a16:rowId xmlns:a16="http://schemas.microsoft.com/office/drawing/2014/main" val="1834684016"/>
                  </a:ext>
                </a:extLst>
              </a:tr>
              <a:tr h="475104">
                <a:tc>
                  <a:txBody>
                    <a:bodyPr/>
                    <a:lstStyle/>
                    <a:p>
                      <a:r>
                        <a:rPr lang="nl-NL" sz="1200"/>
                        <a:t>9</a:t>
                      </a:r>
                      <a:r>
                        <a:rPr lang="nl-NL" sz="1200">
                          <a:sym typeface="Wingdings" panose="05000000000000000000" pitchFamily="2" charset="2"/>
                        </a:rPr>
                        <a:t></a:t>
                      </a:r>
                      <a:endParaRPr lang="nl-NL" sz="12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t>Klant-preferenties</a:t>
                      </a:r>
                    </a:p>
                    <a:p>
                      <a:endParaRPr lang="nl-NL" sz="1200"/>
                    </a:p>
                  </a:txBody>
                  <a:tcPr/>
                </a:tc>
                <a:tc>
                  <a:txBody>
                    <a:bodyPr/>
                    <a:lstStyle/>
                    <a:p>
                      <a:r>
                        <a:rPr lang="nl-NL" sz="1200"/>
                        <a:t>Zorgaanbod kraamorganisatie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a:t>Proces/structuur</a:t>
                      </a:r>
                    </a:p>
                    <a:p>
                      <a:endParaRPr lang="nl-NL" sz="1200"/>
                    </a:p>
                  </a:txBody>
                  <a:tcPr/>
                </a:tc>
                <a:tc>
                  <a:txBody>
                    <a:bodyPr/>
                    <a:lstStyle/>
                    <a:p>
                      <a:r>
                        <a:rPr lang="nl-NL" sz="1200"/>
                        <a:t>Kraamzorg</a:t>
                      </a:r>
                    </a:p>
                  </a:txBody>
                  <a:tcPr/>
                </a:tc>
                <a:extLst>
                  <a:ext uri="{0D108BD9-81ED-4DB2-BD59-A6C34878D82A}">
                    <a16:rowId xmlns:a16="http://schemas.microsoft.com/office/drawing/2014/main" val="1353144303"/>
                  </a:ext>
                </a:extLst>
              </a:tr>
            </a:tbl>
          </a:graphicData>
        </a:graphic>
      </p:graphicFrame>
    </p:spTree>
    <p:extLst>
      <p:ext uri="{BB962C8B-B14F-4D97-AF65-F5344CB8AC3E}">
        <p14:creationId xmlns:p14="http://schemas.microsoft.com/office/powerpoint/2010/main" val="185711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6E5E5-2163-41EE-A980-F899349F410B}"/>
              </a:ext>
            </a:extLst>
          </p:cNvPr>
          <p:cNvSpPr>
            <a:spLocks noGrp="1"/>
          </p:cNvSpPr>
          <p:nvPr>
            <p:ph type="title"/>
          </p:nvPr>
        </p:nvSpPr>
        <p:spPr>
          <a:xfrm>
            <a:off x="1586134" y="1576233"/>
            <a:ext cx="6330461" cy="297000"/>
          </a:xfrm>
        </p:spPr>
        <p:txBody>
          <a:bodyPr/>
          <a:lstStyle/>
          <a:p>
            <a:r>
              <a:rPr lang="nl-NL" sz="2400" dirty="0"/>
              <a:t>Wordt iedere zwangere standaard besproken in een multidisciplinair overleg (MDO)? </a:t>
            </a:r>
          </a:p>
        </p:txBody>
      </p:sp>
      <p:pic>
        <p:nvPicPr>
          <p:cNvPr id="5" name="Afbeelding 4">
            <a:extLst>
              <a:ext uri="{FF2B5EF4-FFF2-40B4-BE49-F238E27FC236}">
                <a16:creationId xmlns:a16="http://schemas.microsoft.com/office/drawing/2014/main" id="{DEB0D0F0-CE40-4C8E-B7F8-F7F2A4031960}"/>
              </a:ext>
            </a:extLst>
          </p:cNvPr>
          <p:cNvPicPr>
            <a:picLocks noChangeAspect="1"/>
          </p:cNvPicPr>
          <p:nvPr/>
        </p:nvPicPr>
        <p:blipFill>
          <a:blip r:embed="rId2"/>
          <a:stretch>
            <a:fillRect/>
          </a:stretch>
        </p:blipFill>
        <p:spPr>
          <a:xfrm>
            <a:off x="2630678" y="2262141"/>
            <a:ext cx="5792012" cy="3481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087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01AE3-2BCD-4E55-BF9D-36F88800C5E1}"/>
              </a:ext>
            </a:extLst>
          </p:cNvPr>
          <p:cNvSpPr>
            <a:spLocks noGrp="1"/>
          </p:cNvSpPr>
          <p:nvPr>
            <p:ph type="title"/>
          </p:nvPr>
        </p:nvSpPr>
        <p:spPr>
          <a:xfrm>
            <a:off x="1797149" y="1576233"/>
            <a:ext cx="5855677" cy="297000"/>
          </a:xfrm>
        </p:spPr>
        <p:txBody>
          <a:bodyPr/>
          <a:lstStyle/>
          <a:p>
            <a:r>
              <a:rPr lang="nl-NL" sz="2400" dirty="0"/>
              <a:t>Heeft iedere zwangere een coördinerend zorgverlener? V.j. 2017 en 2018</a:t>
            </a:r>
          </a:p>
        </p:txBody>
      </p:sp>
      <p:pic>
        <p:nvPicPr>
          <p:cNvPr id="4" name="Afbeelding 3">
            <a:extLst>
              <a:ext uri="{FF2B5EF4-FFF2-40B4-BE49-F238E27FC236}">
                <a16:creationId xmlns:a16="http://schemas.microsoft.com/office/drawing/2014/main" id="{61E041A8-2AC0-40F0-BE11-5A0F27AD1D0D}"/>
              </a:ext>
            </a:extLst>
          </p:cNvPr>
          <p:cNvPicPr>
            <a:picLocks noChangeAspect="1"/>
          </p:cNvPicPr>
          <p:nvPr/>
        </p:nvPicPr>
        <p:blipFill>
          <a:blip r:embed="rId2"/>
          <a:stretch>
            <a:fillRect/>
          </a:stretch>
        </p:blipFill>
        <p:spPr>
          <a:xfrm>
            <a:off x="2772762" y="2274470"/>
            <a:ext cx="5249210" cy="33682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640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BD116-15D7-4B1D-8B11-2C4449C004C9}"/>
              </a:ext>
            </a:extLst>
          </p:cNvPr>
          <p:cNvSpPr>
            <a:spLocks noGrp="1"/>
          </p:cNvSpPr>
          <p:nvPr>
            <p:ph type="title"/>
          </p:nvPr>
        </p:nvSpPr>
        <p:spPr>
          <a:xfrm>
            <a:off x="1628335" y="1576233"/>
            <a:ext cx="6029765" cy="297000"/>
          </a:xfrm>
        </p:spPr>
        <p:txBody>
          <a:bodyPr/>
          <a:lstStyle/>
          <a:p>
            <a:r>
              <a:rPr lang="nl-NL" sz="2400" dirty="0"/>
              <a:t>Heeft uw VSV een adviesraad van zwangeren/(jonge) ouders? 2017 en 2018</a:t>
            </a:r>
          </a:p>
        </p:txBody>
      </p:sp>
      <p:pic>
        <p:nvPicPr>
          <p:cNvPr id="4" name="Afbeelding 3">
            <a:extLst>
              <a:ext uri="{FF2B5EF4-FFF2-40B4-BE49-F238E27FC236}">
                <a16:creationId xmlns:a16="http://schemas.microsoft.com/office/drawing/2014/main" id="{3C24C59B-F2C8-4B18-945F-BBC5DF53D13E}"/>
              </a:ext>
            </a:extLst>
          </p:cNvPr>
          <p:cNvPicPr>
            <a:picLocks noChangeAspect="1"/>
          </p:cNvPicPr>
          <p:nvPr/>
        </p:nvPicPr>
        <p:blipFill>
          <a:blip r:embed="rId2"/>
          <a:stretch>
            <a:fillRect/>
          </a:stretch>
        </p:blipFill>
        <p:spPr>
          <a:xfrm>
            <a:off x="2575291" y="2228851"/>
            <a:ext cx="6040488" cy="36307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676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EC2E4-4013-4F5B-914A-CBD5EA6114B3}"/>
              </a:ext>
            </a:extLst>
          </p:cNvPr>
          <p:cNvSpPr>
            <a:spLocks noGrp="1"/>
          </p:cNvSpPr>
          <p:nvPr>
            <p:ph type="title"/>
          </p:nvPr>
        </p:nvSpPr>
        <p:spPr>
          <a:xfrm>
            <a:off x="1438423" y="1576233"/>
            <a:ext cx="6282983" cy="297000"/>
          </a:xfrm>
        </p:spPr>
        <p:txBody>
          <a:bodyPr/>
          <a:lstStyle/>
          <a:p>
            <a:r>
              <a:rPr lang="nl-NL" sz="1800" dirty="0"/>
              <a:t>Maakt uw VSV gebruik van een individueel geboortezorg plan voor alle zwangeren en is dit plan voor hen beschikbaar? 2017 en 2018</a:t>
            </a:r>
          </a:p>
        </p:txBody>
      </p:sp>
      <p:pic>
        <p:nvPicPr>
          <p:cNvPr id="4" name="Afbeelding 3">
            <a:extLst>
              <a:ext uri="{FF2B5EF4-FFF2-40B4-BE49-F238E27FC236}">
                <a16:creationId xmlns:a16="http://schemas.microsoft.com/office/drawing/2014/main" id="{9F1BC456-9759-4D8E-91F7-28E3CA2CA003}"/>
              </a:ext>
            </a:extLst>
          </p:cNvPr>
          <p:cNvPicPr>
            <a:picLocks noChangeAspect="1"/>
          </p:cNvPicPr>
          <p:nvPr/>
        </p:nvPicPr>
        <p:blipFill>
          <a:blip r:embed="rId2"/>
          <a:stretch>
            <a:fillRect/>
          </a:stretch>
        </p:blipFill>
        <p:spPr>
          <a:xfrm>
            <a:off x="2735579" y="2069052"/>
            <a:ext cx="6306327" cy="3687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2818330"/>
      </p:ext>
    </p:extLst>
  </p:cSld>
  <p:clrMapOvr>
    <a:masterClrMapping/>
  </p:clrMapOvr>
</p:sld>
</file>

<file path=ppt/theme/theme1.xml><?xml version="1.0" encoding="utf-8"?>
<a:theme xmlns:a="http://schemas.openxmlformats.org/drawingml/2006/main" name="Office-thema">
  <a:themeElements>
    <a:clrScheme name="Aangepast 24">
      <a:dk1>
        <a:sysClr val="windowText" lastClr="000000"/>
      </a:dk1>
      <a:lt1>
        <a:sysClr val="window" lastClr="FFFFFF"/>
      </a:lt1>
      <a:dk2>
        <a:srgbClr val="00ADEE"/>
      </a:dk2>
      <a:lt2>
        <a:srgbClr val="EEECE1"/>
      </a:lt2>
      <a:accent1>
        <a:srgbClr val="00ADEE"/>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xml version="1.0" encoding="utf-8"?>
<customUI xmlns="http://schemas.microsoft.com/office/2009/07/customui">
  <ribbon startFromScratch="false">
    <!-- This is a comment-->
    <tabs>
      <tab id="customTab1" label="MIJN PRESENTATIE" insertBeforeMso="TabHome">
        <group id="Dia" label="Dia's">
          <gallery idMso="SlideNewGallery" size="large"/>
          <gallery idMso="SlideLayoutGallery" size="large"/>
          <button idMso="SlideReset" size="large"/>
        </group>
        <group id="Text" label="Tekst">
          <button idMso="PasteTextOnly" size="large"/>
          <button idMso="IndentDecrease" size="large"/>
          <button idMso="IndentIncrease" size="large"/>
        </group>
        <group id="Picture" label="Afbeeldingen">
          <button idMso="PictureFillCrop" size="large"/>
        </group>
        <group idMso="GroupStyles">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7187F271E6764BA7C3A6A48E0CBADB" ma:contentTypeVersion="27" ma:contentTypeDescription="Een nieuw document maken." ma:contentTypeScope="" ma:versionID="77da5b999913466c61c053880684333a">
  <xsd:schema xmlns:xsd="http://www.w3.org/2001/XMLSchema" xmlns:xs="http://www.w3.org/2001/XMLSchema" xmlns:p="http://schemas.microsoft.com/office/2006/metadata/properties" xmlns:ns2="ec9541f1-3b43-482c-a8de-1b403dece07c" xmlns:ns3="bf4a096b-ecb1-4e85-a1e0-80c521e034ab" xmlns:ns4="18bc3f94-dfc0-4b96-9f8a-0e5bbfb16367" targetNamespace="http://schemas.microsoft.com/office/2006/metadata/properties" ma:root="true" ma:fieldsID="b1b5d6960ea677db273968c6678a693a" ns2:_="" ns3:_="" ns4:_="">
    <xsd:import namespace="ec9541f1-3b43-482c-a8de-1b403dece07c"/>
    <xsd:import namespace="bf4a096b-ecb1-4e85-a1e0-80c521e034ab"/>
    <xsd:import namespace="18bc3f94-dfc0-4b96-9f8a-0e5bbfb16367"/>
    <xsd:element name="properties">
      <xsd:complexType>
        <xsd:sequence>
          <xsd:element name="documentManagement">
            <xsd:complexType>
              <xsd:all>
                <xsd:element ref="ns2: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541f1-3b43-482c-a8de-1b403dece07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4a096b-ecb1-4e85-a1e0-80c521e034ab" elementFormDefault="qualified">
    <xsd:import namespace="http://schemas.microsoft.com/office/2006/documentManagement/types"/>
    <xsd:import namespace="http://schemas.microsoft.com/office/infopath/2007/PartnerControls"/>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bc3f94-dfc0-4b96-9f8a-0e5bbfb1636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ABD502-FFFA-4B05-87FA-071BE163B67E}">
  <ds:schemaRefs>
    <ds:schemaRef ds:uri="http://schemas.microsoft.com/sharepoint/v3/contenttype/forms"/>
  </ds:schemaRefs>
</ds:datastoreItem>
</file>

<file path=customXml/itemProps2.xml><?xml version="1.0" encoding="utf-8"?>
<ds:datastoreItem xmlns:ds="http://schemas.openxmlformats.org/officeDocument/2006/customXml" ds:itemID="{DE1993FB-2014-40D0-B257-1D6E20ACDC29}">
  <ds:schemaRefs>
    <ds:schemaRef ds:uri="http://schemas.microsoft.com/office/2006/documentManagement/types"/>
    <ds:schemaRef ds:uri="http://purl.org/dc/terms/"/>
    <ds:schemaRef ds:uri="http://schemas.microsoft.com/office/infopath/2007/PartnerControls"/>
    <ds:schemaRef ds:uri="ec9541f1-3b43-482c-a8de-1b403dece07c"/>
    <ds:schemaRef ds:uri="http://purl.org/dc/dcmitype/"/>
    <ds:schemaRef ds:uri="http://purl.org/dc/elements/1.1/"/>
    <ds:schemaRef ds:uri="http://schemas.openxmlformats.org/package/2006/metadata/core-properties"/>
    <ds:schemaRef ds:uri="bf4a096b-ecb1-4e85-a1e0-80c521e034ab"/>
    <ds:schemaRef ds:uri="18bc3f94-dfc0-4b96-9f8a-0e5bbfb1636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1F6F68-651A-429A-A5B1-9CB889B59E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541f1-3b43-482c-a8de-1b403dece07c"/>
    <ds:schemaRef ds:uri="bf4a096b-ecb1-4e85-a1e0-80c521e034ab"/>
    <ds:schemaRef ds:uri="18bc3f94-dfc0-4b96-9f8a-0e5bbfb16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337</TotalTime>
  <Words>974</Words>
  <Application>Microsoft Office PowerPoint</Application>
  <PresentationFormat>Diavoorstelling (4:3)</PresentationFormat>
  <Paragraphs>199</Paragraphs>
  <Slides>22</Slides>
  <Notes>8</Notes>
  <HiddenSlides>1</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Wingdings</vt:lpstr>
      <vt:lpstr>Office-thema</vt:lpstr>
      <vt:lpstr>Landelijke Indicatorenset Integrale geboortezorg</vt:lpstr>
      <vt:lpstr>Openbare indicatorenset Integrale geboortezorg</vt:lpstr>
      <vt:lpstr>  Indicator geeft inzicht in de kwaliteit van zorg ten behoeve van: </vt:lpstr>
      <vt:lpstr>Proces vaststelling indicatorenset</vt:lpstr>
      <vt:lpstr>Indicatorenset 2019 IG</vt:lpstr>
      <vt:lpstr>Wordt iedere zwangere standaard besproken in een multidisciplinair overleg (MDO)? </vt:lpstr>
      <vt:lpstr>Heeft iedere zwangere een coördinerend zorgverlener? V.j. 2017 en 2018</vt:lpstr>
      <vt:lpstr>Heeft uw VSV een adviesraad van zwangeren/(jonge) ouders? 2017 en 2018</vt:lpstr>
      <vt:lpstr>Maakt uw VSV gebruik van een individueel geboortezorg plan voor alle zwangeren en is dit plan voor hen beschikbaar? 2017 en 2018</vt:lpstr>
      <vt:lpstr>Op naam openbaar:</vt:lpstr>
      <vt:lpstr>Kunnen alle zorgverleners in uw VSV beschikken over de informatie die is vastgelegd in het cliëntdossier van de zwangere? 2017 en 2018</vt:lpstr>
      <vt:lpstr>Samenstelling set  indicatoren IG</vt:lpstr>
      <vt:lpstr>Doorontwikkelplan 2021 en verder naar optimale set: compact, zinvol, uitkomst vanuit de bron. </vt:lpstr>
      <vt:lpstr>Wijzigingen 2018-2019</vt:lpstr>
      <vt:lpstr>Wijzigingen NPS uitvraag</vt:lpstr>
      <vt:lpstr>Uitgebreidere cliëntraadpleging</vt:lpstr>
      <vt:lpstr>Kwaliteitsjaarverslag op de website:</vt:lpstr>
      <vt:lpstr>Erkende cliëntervaringslijsten</vt:lpstr>
      <vt:lpstr>Standard Set Pregnancy &amp; Childbirth</vt:lpstr>
      <vt:lpstr>Patiënt gerapporteerde uitkomsten</vt:lpstr>
      <vt:lpstr>Voorbeeld dashboard</vt:lpstr>
      <vt:lpstr>Vragen: Carolinevanweert@collegepz.nl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JD</dc:creator>
  <cp:lastModifiedBy>Caroline van Weert</cp:lastModifiedBy>
  <cp:revision>35</cp:revision>
  <dcterms:created xsi:type="dcterms:W3CDTF">2018-10-03T12:23:12Z</dcterms:created>
  <dcterms:modified xsi:type="dcterms:W3CDTF">2019-06-28T10:48:34Z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0x010100DB7187F271E6764BA7C3A6A48E0CBADB</vt:lpwstr>
  </property>
</Properties>
</file>