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65" r:id="rId6"/>
    <p:sldId id="259" r:id="rId7"/>
    <p:sldId id="260" r:id="rId8"/>
    <p:sldId id="261" r:id="rId9"/>
    <p:sldId id="264" r:id="rId10"/>
    <p:sldId id="262" r:id="rId11"/>
    <p:sldId id="263" r:id="rId12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 snapToGrid="0">
      <p:cViewPr varScale="1">
        <p:scale>
          <a:sx n="64" d="100"/>
          <a:sy n="64" d="100"/>
        </p:scale>
        <p:origin x="1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9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E93F-8236-47AE-A432-7A683226D48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C67B4-1D5F-409B-896E-1D4376BAE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ヒラギノ角ゴ Pro W3"/>
              <a:cs typeface="ヒラギノ角ゴ Pro W3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AD3E329A-4F95-451A-A14F-5D5F0C13DA1D}" type="slidenum">
              <a:rPr lang="en-US" altLang="nl-NL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nl-NL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02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9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8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71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08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93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7B4-1D5F-409B-896E-1D4376BAE8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auto">
          <a:xfrm>
            <a:off x="5364163" y="2916238"/>
            <a:ext cx="6859587" cy="1695450"/>
          </a:xfrm>
          <a:custGeom>
            <a:avLst/>
            <a:gdLst>
              <a:gd name="T0" fmla="*/ 2147483646 w 2161"/>
              <a:gd name="T1" fmla="*/ 2147483646 h 712"/>
              <a:gd name="T2" fmla="*/ 2147483646 w 2161"/>
              <a:gd name="T3" fmla="*/ 2147483646 h 712"/>
              <a:gd name="T4" fmla="*/ 0 w 2161"/>
              <a:gd name="T5" fmla="*/ 2147483646 h 712"/>
              <a:gd name="T6" fmla="*/ 0 w 2161"/>
              <a:gd name="T7" fmla="*/ 0 h 712"/>
              <a:gd name="T8" fmla="*/ 2147483646 w 2161"/>
              <a:gd name="T9" fmla="*/ 0 h 712"/>
              <a:gd name="T10" fmla="*/ 2147483646 w 2161"/>
              <a:gd name="T11" fmla="*/ 2147483646 h 7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1" h="712">
                <a:moveTo>
                  <a:pt x="2161" y="712"/>
                </a:moveTo>
                <a:lnTo>
                  <a:pt x="329" y="712"/>
                </a:lnTo>
                <a:lnTo>
                  <a:pt x="0" y="392"/>
                </a:lnTo>
                <a:lnTo>
                  <a:pt x="0" y="0"/>
                </a:lnTo>
                <a:lnTo>
                  <a:pt x="2161" y="0"/>
                </a:lnTo>
                <a:lnTo>
                  <a:pt x="2161" y="712"/>
                </a:lnTo>
                <a:close/>
              </a:path>
            </a:pathLst>
          </a:custGeom>
          <a:solidFill>
            <a:schemeClr val="tx2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-1588" y="5924550"/>
            <a:ext cx="12192001" cy="933450"/>
            <a:chOff x="-2117" y="5924550"/>
            <a:chExt cx="12192001" cy="933450"/>
          </a:xfrm>
        </p:grpSpPr>
        <p:sp>
          <p:nvSpPr>
            <p:cNvPr id="4" name="Rectangle 6"/>
            <p:cNvSpPr>
              <a:spLocks noChangeArrowheads="1"/>
            </p:cNvSpPr>
            <p:nvPr userDrawn="1"/>
          </p:nvSpPr>
          <p:spPr bwMode="auto">
            <a:xfrm>
              <a:off x="-2117" y="5924550"/>
              <a:ext cx="12192001" cy="933450"/>
            </a:xfrm>
            <a:prstGeom prst="rect">
              <a:avLst/>
            </a:prstGeom>
            <a:solidFill>
              <a:srgbClr val="FFFFFF">
                <a:alpha val="8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altLang="en-US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pic>
          <p:nvPicPr>
            <p:cNvPr id="5" name="Picture 6" descr="02-UTI_Basisvormen_powerpoint_03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001" y="6061075"/>
              <a:ext cx="2819399" cy="71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V:\Data FSW\TranzoSEC\logo's\Tranzo vignet kleur\Vignet_tranzo_met_ondertitel_rgb_NL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5214" y="5924550"/>
              <a:ext cx="97397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142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oofdstukslide blau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-1588" y="5924550"/>
            <a:ext cx="12192001" cy="933450"/>
          </a:xfrm>
          <a:prstGeom prst="rect">
            <a:avLst/>
          </a:prstGeom>
          <a:solidFill>
            <a:srgbClr val="FFFFFF">
              <a:alpha val="94901"/>
            </a:srgbClr>
          </a:solidFill>
          <a:ln w="12700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5924550"/>
            <a:ext cx="12192001" cy="933450"/>
            <a:chOff x="-2117" y="5924550"/>
            <a:chExt cx="12192001" cy="933450"/>
          </a:xfrm>
          <a:noFill/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-2117" y="5924550"/>
              <a:ext cx="12192001" cy="933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/>
                  <a:cs typeface="ヒラギノ角ゴ Pro W3"/>
                </a:defRPr>
              </a:lvl9pPr>
            </a:lstStyle>
            <a:p>
              <a:pPr defTabSz="4572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 altLang="en-US" smtClean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pic>
          <p:nvPicPr>
            <p:cNvPr id="5" name="Picture 4" descr="02-UTI_Basisvormen_powerpoint_03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5001" y="6061075"/>
              <a:ext cx="2817282" cy="711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V:\Data FSW\TranzoSEC\logo's\Tranzo vignet kleur\Vignet_tranzo_met_ondertitel_rgb_NL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5214" y="5924550"/>
              <a:ext cx="973970" cy="895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reeform 3"/>
          <p:cNvSpPr>
            <a:spLocks/>
          </p:cNvSpPr>
          <p:nvPr userDrawn="1"/>
        </p:nvSpPr>
        <p:spPr bwMode="auto">
          <a:xfrm>
            <a:off x="0" y="0"/>
            <a:ext cx="12192000" cy="950913"/>
          </a:xfrm>
          <a:custGeom>
            <a:avLst/>
            <a:gdLst>
              <a:gd name="T0" fmla="*/ 0 w 3841"/>
              <a:gd name="T1" fmla="*/ 2147483646 h 400"/>
              <a:gd name="T2" fmla="*/ 0 w 3841"/>
              <a:gd name="T3" fmla="*/ 0 h 400"/>
              <a:gd name="T4" fmla="*/ 2147483646 w 3841"/>
              <a:gd name="T5" fmla="*/ 0 h 400"/>
              <a:gd name="T6" fmla="*/ 2147483646 w 3841"/>
              <a:gd name="T7" fmla="*/ 2147483646 h 400"/>
              <a:gd name="T8" fmla="*/ 2147483646 w 3841"/>
              <a:gd name="T9" fmla="*/ 2147483646 h 400"/>
              <a:gd name="T10" fmla="*/ 0 w 3841"/>
              <a:gd name="T11" fmla="*/ 2147483646 h 4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1" h="400">
                <a:moveTo>
                  <a:pt x="0" y="208"/>
                </a:moveTo>
                <a:lnTo>
                  <a:pt x="0" y="0"/>
                </a:lnTo>
                <a:lnTo>
                  <a:pt x="3841" y="0"/>
                </a:lnTo>
                <a:lnTo>
                  <a:pt x="3841" y="400"/>
                </a:lnTo>
                <a:lnTo>
                  <a:pt x="184" y="400"/>
                </a:lnTo>
                <a:lnTo>
                  <a:pt x="0" y="20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615774" y="69056"/>
            <a:ext cx="10350629" cy="8128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&lt;TITEL&gt;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0" hasCustomPrompt="1"/>
          </p:nvPr>
        </p:nvSpPr>
        <p:spPr>
          <a:xfrm>
            <a:off x="615774" y="1385888"/>
            <a:ext cx="11033301" cy="418132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&lt;TEKST&gt;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327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Click to edit Master text styles</a:t>
            </a:r>
          </a:p>
          <a:p>
            <a:pPr lvl="1"/>
            <a:r>
              <a:rPr lang="nl-NL" altLang="en-US" smtClean="0"/>
              <a:t>Second level</a:t>
            </a:r>
          </a:p>
          <a:p>
            <a:pPr lvl="2"/>
            <a:r>
              <a:rPr lang="nl-NL" alt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5917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ScalaSans"/>
          <a:ea typeface="ヒラギノ角ゴ Pro W3" pitchFamily="-109" charset="-128"/>
          <a:cs typeface="ScalaSan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 idx="4294967295"/>
          </p:nvPr>
        </p:nvSpPr>
        <p:spPr>
          <a:xfrm>
            <a:off x="5395783" y="2949146"/>
            <a:ext cx="5983288" cy="1524000"/>
          </a:xfrm>
        </p:spPr>
        <p:txBody>
          <a:bodyPr/>
          <a:lstStyle/>
          <a:p>
            <a:pPr algn="r"/>
            <a:r>
              <a:rPr lang="nl-NL" altLang="en-US" sz="2800" b="1" dirty="0" smtClean="0">
                <a:solidFill>
                  <a:srgbClr val="FFFFFF"/>
                </a:solidFill>
                <a:latin typeface="Scalasans"/>
                <a:ea typeface="ScalaSans"/>
                <a:cs typeface="Scalasans"/>
              </a:rPr>
              <a:t/>
            </a:r>
            <a:br>
              <a:rPr lang="nl-NL" altLang="en-US" sz="2800" b="1" dirty="0" smtClean="0">
                <a:solidFill>
                  <a:srgbClr val="FFFFFF"/>
                </a:solidFill>
                <a:latin typeface="Scalasans"/>
                <a:ea typeface="ScalaSans"/>
                <a:cs typeface="Scalasans"/>
              </a:rPr>
            </a:br>
            <a:r>
              <a:rPr lang="en-US" sz="2000" b="1" dirty="0"/>
              <a:t>Prepared. Prevention and early detection of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postpartum </a:t>
            </a:r>
            <a:r>
              <a:rPr lang="en-US" sz="2000" b="1" dirty="0" smtClean="0"/>
              <a:t>depression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err="1" smtClean="0"/>
              <a:t>Mariëlle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Cloin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Tranzo</a:t>
            </a:r>
            <a:r>
              <a:rPr lang="en-US" sz="2000" b="1" dirty="0"/>
              <a:t> </a:t>
            </a:r>
            <a:r>
              <a:rPr lang="en-US" sz="2000" b="1" dirty="0" smtClean="0"/>
              <a:t>Tilburg University</a:t>
            </a:r>
            <a:r>
              <a:rPr lang="en-US" sz="2000" b="1" dirty="0"/>
              <a:t/>
            </a:r>
            <a:br>
              <a:rPr lang="en-US" sz="2000" b="1" dirty="0"/>
            </a:br>
            <a:endParaRPr lang="nl-NL" altLang="en-US" sz="2000" i="1" dirty="0" smtClean="0">
              <a:latin typeface="Scalasans"/>
              <a:ea typeface="ヒラギノ角ゴ Pro W3"/>
              <a:cs typeface="Scalasans"/>
            </a:endParaRPr>
          </a:p>
        </p:txBody>
      </p:sp>
    </p:spTree>
    <p:extLst>
      <p:ext uri="{BB962C8B-B14F-4D97-AF65-F5344CB8AC3E}">
        <p14:creationId xmlns:p14="http://schemas.microsoft.com/office/powerpoint/2010/main" val="282932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Tranzo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/>
              <a:t>Departement Tilburg school of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behavioral</a:t>
            </a:r>
            <a:r>
              <a:rPr lang="nl-NL" dirty="0" smtClean="0"/>
              <a:t> </a:t>
            </a:r>
            <a:r>
              <a:rPr lang="nl-NL" dirty="0" err="1" smtClean="0"/>
              <a:t>sciences</a:t>
            </a:r>
            <a:r>
              <a:rPr lang="nl-NL" dirty="0" smtClean="0"/>
              <a:t>, Tilburg University</a:t>
            </a:r>
          </a:p>
          <a:p>
            <a:endParaRPr lang="nl-NL" dirty="0" smtClean="0"/>
          </a:p>
          <a:p>
            <a:r>
              <a:rPr lang="nl-NL" dirty="0" smtClean="0"/>
              <a:t>Verbinden van wetenschappelijke kennis/onderzoek en de praktijk van zorg en welzijn</a:t>
            </a:r>
          </a:p>
          <a:p>
            <a:endParaRPr lang="nl-NL" dirty="0" smtClean="0"/>
          </a:p>
          <a:p>
            <a:r>
              <a:rPr lang="nl-NL" dirty="0" smtClean="0"/>
              <a:t>Wetenschap en praktijk werken structureel samen in Academische Werkplaatsen: aan onderzoek, bevorderen </a:t>
            </a:r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werken/</a:t>
            </a:r>
            <a:r>
              <a:rPr lang="nl-NL" dirty="0" err="1" smtClean="0"/>
              <a:t>academisering</a:t>
            </a:r>
            <a:r>
              <a:rPr lang="nl-NL" dirty="0" smtClean="0"/>
              <a:t>, ontwikkelen van kennis/producten die de praktijk ten goede komen, wetenschappelijke output</a:t>
            </a:r>
          </a:p>
          <a:p>
            <a:endParaRPr lang="nl-NL" dirty="0"/>
          </a:p>
          <a:p>
            <a:r>
              <a:rPr lang="nl-NL" dirty="0" smtClean="0"/>
              <a:t>Kennisdelen is een kerntaak</a:t>
            </a:r>
          </a:p>
          <a:p>
            <a:endParaRPr lang="nl-NL" dirty="0" smtClean="0"/>
          </a:p>
          <a:p>
            <a:r>
              <a:rPr lang="nl-NL" dirty="0" smtClean="0"/>
              <a:t>Inmiddels 12 academische werkplaatsen, bv Publieke Gezondheid, Jeugd, Kwaliteit van huisarts- en ziekenhuiszorg</a:t>
            </a:r>
          </a:p>
        </p:txBody>
      </p:sp>
    </p:spTree>
    <p:extLst>
      <p:ext uri="{BB962C8B-B14F-4D97-AF65-F5344CB8AC3E}">
        <p14:creationId xmlns:p14="http://schemas.microsoft.com/office/powerpoint/2010/main" val="393968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5774" y="133349"/>
            <a:ext cx="10350629" cy="605631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nl-NL" dirty="0"/>
              <a:t> </a:t>
            </a:r>
            <a:r>
              <a:rPr lang="nl-NL" dirty="0" err="1" smtClean="0"/>
              <a:t>ZonMw</a:t>
            </a:r>
            <a:r>
              <a:rPr lang="nl-NL" dirty="0" smtClean="0"/>
              <a:t> Zwangerschap </a:t>
            </a:r>
            <a:r>
              <a:rPr lang="nl-NL" dirty="0"/>
              <a:t>en geboorte </a:t>
            </a:r>
            <a:r>
              <a:rPr lang="nl-NL" dirty="0" smtClean="0"/>
              <a:t>II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Thema: Ontwikkel- en/of effectiviteitsonderzoek van interventie(s) die bijdragen aan een integraal aanbod van preventie </a:t>
            </a:r>
            <a:r>
              <a:rPr lang="nl-NL" dirty="0" smtClean="0"/>
              <a:t>binnen </a:t>
            </a:r>
            <a:r>
              <a:rPr lang="nl-NL" dirty="0"/>
              <a:t>de </a:t>
            </a:r>
            <a:r>
              <a:rPr lang="nl-NL" dirty="0" err="1" smtClean="0"/>
              <a:t>geboortezorg</a:t>
            </a:r>
            <a:r>
              <a:rPr lang="nl-NL" dirty="0" smtClean="0"/>
              <a:t>  - “</a:t>
            </a:r>
            <a:r>
              <a:rPr lang="nl-NL" i="1" dirty="0" smtClean="0"/>
              <a:t>en </a:t>
            </a:r>
            <a:r>
              <a:rPr lang="nl-NL" i="1" dirty="0"/>
              <a:t>waarbij samenwerking tussen het medisch en sociaal domein het uitgangspunt </a:t>
            </a:r>
            <a:r>
              <a:rPr lang="nl-NL" i="1" dirty="0" smtClean="0"/>
              <a:t>is</a:t>
            </a:r>
            <a:r>
              <a:rPr lang="nl-NL" dirty="0" smtClean="0"/>
              <a:t>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Ons voorstel</a:t>
            </a:r>
            <a:r>
              <a:rPr lang="nl-NL" dirty="0"/>
              <a:t>: </a:t>
            </a:r>
            <a:r>
              <a:rPr lang="nl-NL" dirty="0" smtClean="0"/>
              <a:t>het </a:t>
            </a:r>
            <a:r>
              <a:rPr lang="nl-NL" i="1" dirty="0" smtClean="0"/>
              <a:t>intensiever </a:t>
            </a:r>
            <a:r>
              <a:rPr lang="nl-NL" dirty="0" smtClean="0"/>
              <a:t>en </a:t>
            </a:r>
            <a:r>
              <a:rPr lang="nl-NL" i="1" dirty="0" smtClean="0"/>
              <a:t>innovatief </a:t>
            </a:r>
            <a:r>
              <a:rPr lang="nl-NL" dirty="0" smtClean="0"/>
              <a:t>screenen op (symptomen van) </a:t>
            </a:r>
            <a:r>
              <a:rPr lang="nl-NL" dirty="0"/>
              <a:t>PPD </a:t>
            </a:r>
            <a:r>
              <a:rPr lang="nl-NL" dirty="0" smtClean="0"/>
              <a:t>en zo </a:t>
            </a:r>
            <a:r>
              <a:rPr lang="nl-NL" dirty="0" err="1" smtClean="0"/>
              <a:t>vroegsignalering</a:t>
            </a:r>
            <a:r>
              <a:rPr lang="nl-NL" dirty="0" smtClean="0"/>
              <a:t> en preventie van PPD in Tilburg e.o. bevorderen.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FAM Tilburg (integrale </a:t>
            </a:r>
            <a:r>
              <a:rPr lang="nl-NL" dirty="0" err="1" smtClean="0"/>
              <a:t>geboortezorg</a:t>
            </a:r>
            <a:r>
              <a:rPr lang="nl-NL" dirty="0" smtClean="0"/>
              <a:t>) en GGD </a:t>
            </a:r>
            <a:r>
              <a:rPr lang="nl-NL" dirty="0"/>
              <a:t>Hart voor Brabant </a:t>
            </a:r>
            <a:r>
              <a:rPr lang="nl-NL" dirty="0" smtClean="0"/>
              <a:t>(Jeugdgezondheidszorg)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Na (extra) screening in het derde trimester van </a:t>
            </a:r>
            <a:r>
              <a:rPr lang="nl-NL" dirty="0"/>
              <a:t>de zwangerschap worden alle vrouwen met e</a:t>
            </a:r>
            <a:r>
              <a:rPr lang="nl-NL" dirty="0" smtClean="0"/>
              <a:t>n </a:t>
            </a:r>
            <a:r>
              <a:rPr lang="nl-NL" dirty="0"/>
              <a:t>een steekproef van vrouwen zonder </a:t>
            </a:r>
            <a:r>
              <a:rPr lang="nl-NL" dirty="0" smtClean="0"/>
              <a:t>verhoogd </a:t>
            </a:r>
            <a:r>
              <a:rPr lang="nl-NL" dirty="0"/>
              <a:t>risico op PPD uitgenodigd </a:t>
            </a:r>
            <a:r>
              <a:rPr lang="nl-NL" dirty="0" smtClean="0"/>
              <a:t>om in </a:t>
            </a:r>
            <a:r>
              <a:rPr lang="nl-NL" dirty="0"/>
              <a:t>de weken na de bevalling </a:t>
            </a:r>
            <a:r>
              <a:rPr lang="nl-NL" dirty="0" smtClean="0"/>
              <a:t>(2-4 weken) </a:t>
            </a:r>
            <a:r>
              <a:rPr lang="nl-NL" dirty="0"/>
              <a:t>herhaaldelijk korte </a:t>
            </a:r>
            <a:r>
              <a:rPr lang="nl-NL" dirty="0" smtClean="0"/>
              <a:t>vragen </a:t>
            </a:r>
            <a:r>
              <a:rPr lang="nl-NL" dirty="0"/>
              <a:t>over hun gemoedstoestand </a:t>
            </a:r>
            <a:r>
              <a:rPr lang="nl-NL" dirty="0" smtClean="0"/>
              <a:t>te beantwoorden </a:t>
            </a:r>
            <a:r>
              <a:rPr lang="nl-NL" dirty="0"/>
              <a:t>in een app </a:t>
            </a:r>
            <a:r>
              <a:rPr lang="nl-NL" i="1" dirty="0" smtClean="0"/>
              <a:t>(</a:t>
            </a:r>
            <a:r>
              <a:rPr lang="nl-NL" i="1" dirty="0" err="1" smtClean="0"/>
              <a:t>experience</a:t>
            </a:r>
            <a:r>
              <a:rPr lang="nl-NL" i="1" dirty="0" smtClean="0"/>
              <a:t> </a:t>
            </a:r>
            <a:r>
              <a:rPr lang="nl-NL" i="1" dirty="0" err="1" smtClean="0"/>
              <a:t>samping</a:t>
            </a:r>
            <a:r>
              <a:rPr lang="nl-NL" i="1" dirty="0" smtClean="0"/>
              <a:t> </a:t>
            </a:r>
            <a:r>
              <a:rPr lang="nl-NL" i="1" dirty="0" err="1" smtClean="0"/>
              <a:t>method</a:t>
            </a:r>
            <a:r>
              <a:rPr lang="nl-NL" dirty="0" smtClean="0"/>
              <a:t>)</a:t>
            </a:r>
            <a:r>
              <a:rPr lang="nl-NL" i="1" dirty="0" smtClean="0"/>
              <a:t>. </a:t>
            </a:r>
            <a:r>
              <a:rPr lang="nl-NL" dirty="0" smtClean="0"/>
              <a:t>De resultaten daarvan worden besproken (JGZ), gevolgd (indien van toepassing) door preventieve interventies of doorverwijzing bij ernstigere klachten.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56953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677" y="69056"/>
            <a:ext cx="10350629" cy="812800"/>
          </a:xfrm>
        </p:spPr>
        <p:txBody>
          <a:bodyPr/>
          <a:lstStyle/>
          <a:p>
            <a:r>
              <a:rPr lang="nl-NL" dirty="0" smtClean="0"/>
              <a:t>Achtergrond / aanleiding: waarom postpartum depressie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510999" y="995363"/>
            <a:ext cx="11033301" cy="418132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Postpartum </a:t>
            </a:r>
            <a:r>
              <a:rPr lang="nl-NL" dirty="0" smtClean="0"/>
              <a:t>depressie </a:t>
            </a:r>
            <a:r>
              <a:rPr lang="nl-NL" dirty="0"/>
              <a:t>(PPD) </a:t>
            </a:r>
            <a:r>
              <a:rPr lang="nl-NL" dirty="0" smtClean="0"/>
              <a:t>komt veel voor (10-20</a:t>
            </a:r>
            <a:r>
              <a:rPr lang="nl-NL" dirty="0"/>
              <a:t>% van de </a:t>
            </a:r>
            <a:r>
              <a:rPr lang="nl-NL" dirty="0" smtClean="0"/>
              <a:t>prille moeders) en wordt in veel gevallen (schatting: 50%) niet herkend of is niet bekend (</a:t>
            </a:r>
            <a:r>
              <a:rPr lang="nl-NL" sz="1400" dirty="0" smtClean="0"/>
              <a:t>niet </a:t>
            </a:r>
            <a:r>
              <a:rPr lang="nl-NL" sz="1400" dirty="0"/>
              <a:t>expertise, zwangerschap </a:t>
            </a:r>
            <a:r>
              <a:rPr lang="nl-NL" sz="1400" dirty="0" smtClean="0"/>
              <a:t>en net bevallen zijn is een </a:t>
            </a:r>
            <a:r>
              <a:rPr lang="nl-NL" sz="1400" dirty="0"/>
              <a:t>emotionele </a:t>
            </a:r>
            <a:r>
              <a:rPr lang="nl-NL" sz="1400" dirty="0" smtClean="0"/>
              <a:t>flipperkast, stigma, hoort niet , ruis in informatieoverdracht, geen </a:t>
            </a:r>
            <a:r>
              <a:rPr lang="nl-NL" sz="1400" dirty="0"/>
              <a:t>eenduidig </a:t>
            </a:r>
            <a:r>
              <a:rPr lang="nl-NL" sz="1400" dirty="0" smtClean="0"/>
              <a:t>protocol en/of goed ontwikkelde prakrijk tussen partners in </a:t>
            </a:r>
            <a:r>
              <a:rPr lang="nl-NL" sz="1400" dirty="0"/>
              <a:t>de pre- </a:t>
            </a:r>
            <a:r>
              <a:rPr lang="nl-NL" sz="1400" dirty="0" smtClean="0"/>
              <a:t>en postnatale zorg</a:t>
            </a:r>
            <a:r>
              <a:rPr lang="nl-NL" dirty="0" smtClean="0"/>
              <a:t>).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eerder screenen </a:t>
            </a:r>
            <a:r>
              <a:rPr lang="nl-NL" dirty="0"/>
              <a:t>helpt bij het identificeren van vrouwen met psychische problemen tijdens de zwangerschap (de sterkste voorspeller van </a:t>
            </a:r>
            <a:r>
              <a:rPr lang="nl-NL" dirty="0" smtClean="0"/>
              <a:t>postpartum depressie</a:t>
            </a:r>
            <a:r>
              <a:rPr lang="nl-NL" dirty="0"/>
              <a:t>) en vermindert de feitelijke </a:t>
            </a:r>
            <a:r>
              <a:rPr lang="nl-NL" dirty="0" smtClean="0"/>
              <a:t>ontwikkeling </a:t>
            </a:r>
            <a:r>
              <a:rPr lang="nl-NL" dirty="0"/>
              <a:t>van </a:t>
            </a:r>
            <a:r>
              <a:rPr lang="nl-NL" dirty="0" smtClean="0"/>
              <a:t>postpartum depressie.</a:t>
            </a:r>
          </a:p>
          <a:p>
            <a:pPr>
              <a:buFontTx/>
              <a:buChar char="-"/>
            </a:pPr>
            <a:r>
              <a:rPr lang="nl-NL" dirty="0" smtClean="0"/>
              <a:t>het </a:t>
            </a:r>
            <a:r>
              <a:rPr lang="nl-NL" dirty="0"/>
              <a:t>hoge aantal niet-ontdekte </a:t>
            </a:r>
            <a:r>
              <a:rPr lang="nl-NL" dirty="0" smtClean="0"/>
              <a:t>gevallen?! Het </a:t>
            </a:r>
            <a:r>
              <a:rPr lang="nl-NL" dirty="0"/>
              <a:t>is dringend nodig om nieuwe manieren te vinden om </a:t>
            </a:r>
            <a:r>
              <a:rPr lang="nl-NL" dirty="0" smtClean="0"/>
              <a:t>postpartum depressie </a:t>
            </a:r>
            <a:r>
              <a:rPr lang="nl-NL" dirty="0"/>
              <a:t>te </a:t>
            </a:r>
            <a:r>
              <a:rPr lang="nl-NL" dirty="0" smtClean="0"/>
              <a:t>voorspellen en voorkomen </a:t>
            </a:r>
            <a:r>
              <a:rPr lang="nl-NL" dirty="0"/>
              <a:t>bij vrouwen </a:t>
            </a:r>
            <a:r>
              <a:rPr lang="nl-NL" dirty="0" smtClean="0"/>
              <a:t>die ogenschijnlijk </a:t>
            </a:r>
            <a:r>
              <a:rPr lang="nl-NL" dirty="0"/>
              <a:t>geen risico </a:t>
            </a:r>
            <a:r>
              <a:rPr lang="nl-NL" dirty="0" smtClean="0"/>
              <a:t>lopen op PPD maar deze wel ontwikkelen. </a:t>
            </a:r>
            <a:r>
              <a:rPr lang="nl-NL" dirty="0"/>
              <a:t>Deze groep is </a:t>
            </a:r>
            <a:r>
              <a:rPr lang="nl-NL" dirty="0" smtClean="0"/>
              <a:t>‘ verwaarloosd’ </a:t>
            </a:r>
            <a:r>
              <a:rPr lang="nl-NL" dirty="0"/>
              <a:t>vanwege </a:t>
            </a:r>
            <a:r>
              <a:rPr lang="nl-NL" dirty="0" smtClean="0"/>
              <a:t>de </a:t>
            </a:r>
            <a:r>
              <a:rPr lang="nl-NL" dirty="0"/>
              <a:t>focus op vrouwen met een </a:t>
            </a:r>
            <a:r>
              <a:rPr lang="nl-NL" dirty="0" smtClean="0"/>
              <a:t>verhoogd </a:t>
            </a:r>
            <a:r>
              <a:rPr lang="nl-NL" dirty="0"/>
              <a:t>risico.</a:t>
            </a: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677" y="69056"/>
            <a:ext cx="10350629" cy="812800"/>
          </a:xfrm>
        </p:spPr>
        <p:txBody>
          <a:bodyPr/>
          <a:lstStyle/>
          <a:p>
            <a:r>
              <a:rPr lang="nl-NL" dirty="0" smtClean="0"/>
              <a:t>Hoe? Aanpak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	</a:t>
            </a:r>
          </a:p>
          <a:p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 bwMode="auto">
          <a:xfrm>
            <a:off x="768174" y="1247775"/>
            <a:ext cx="11033301" cy="4471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FFFFFF"/>
                </a:solidFill>
                <a:latin typeface="ScalaSans"/>
                <a:ea typeface="ヒラギノ角ゴ Pro W3" pitchFamily="-109" charset="-128"/>
                <a:cs typeface="ScalaSan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FAM: (extra) screening in 3</a:t>
            </a:r>
            <a:r>
              <a:rPr lang="nl-NL" baseline="30000" dirty="0" smtClean="0"/>
              <a:t>e</a:t>
            </a:r>
            <a:r>
              <a:rPr lang="nl-NL" dirty="0" smtClean="0"/>
              <a:t> trimester met (</a:t>
            </a:r>
            <a:r>
              <a:rPr lang="nl-NL" dirty="0" err="1" smtClean="0"/>
              <a:t>w.s</a:t>
            </a:r>
            <a:r>
              <a:rPr lang="nl-NL" dirty="0" smtClean="0"/>
              <a:t>.) mind2care binnen integrale geboortezorg</a:t>
            </a:r>
          </a:p>
          <a:p>
            <a:r>
              <a:rPr lang="nl-NL" dirty="0" smtClean="0"/>
              <a:t>Verhoogd risico? Dan deelname aan ESM (app) aangeboden voor na de bevalling</a:t>
            </a:r>
          </a:p>
          <a:p>
            <a:r>
              <a:rPr lang="nl-NL" dirty="0" smtClean="0"/>
              <a:t>Geen verhoogd risico</a:t>
            </a:r>
            <a:r>
              <a:rPr lang="nl-NL" dirty="0"/>
              <a:t>?</a:t>
            </a:r>
            <a:r>
              <a:rPr lang="nl-NL" dirty="0" smtClean="0"/>
              <a:t> </a:t>
            </a:r>
            <a:r>
              <a:rPr lang="nl-NL" dirty="0" err="1" smtClean="0"/>
              <a:t>a-selecte</a:t>
            </a:r>
            <a:r>
              <a:rPr lang="nl-NL" dirty="0" smtClean="0"/>
              <a:t> steekproef krijgt ook app aangeboden (de rest niet)</a:t>
            </a:r>
          </a:p>
          <a:p>
            <a:endParaRPr lang="nl-NL" dirty="0"/>
          </a:p>
          <a:p>
            <a:r>
              <a:rPr lang="nl-NL" dirty="0" smtClean="0"/>
              <a:t>Twee weken na de geboorte: gedurende 2-4 (of 6) weken app ESM </a:t>
            </a:r>
            <a:r>
              <a:rPr lang="nl-NL" dirty="0"/>
              <a:t>– EPDS10. </a:t>
            </a:r>
            <a:r>
              <a:rPr lang="nl-NL" dirty="0" smtClean="0"/>
              <a:t>Enkele keren per dag/week </a:t>
            </a:r>
            <a:r>
              <a:rPr lang="nl-NL" dirty="0"/>
              <a:t>een seintje met het verzoek </a:t>
            </a:r>
            <a:r>
              <a:rPr lang="nl-NL" dirty="0" smtClean="0"/>
              <a:t>vragen </a:t>
            </a:r>
            <a:r>
              <a:rPr lang="nl-NL" dirty="0"/>
              <a:t>in te vullen over hoe het op dat moment </a:t>
            </a:r>
            <a:r>
              <a:rPr lang="nl-NL" dirty="0" smtClean="0"/>
              <a:t>gaat (bv. Ik voel </a:t>
            </a:r>
            <a:r>
              <a:rPr lang="nl-NL" dirty="0"/>
              <a:t>me somber en </a:t>
            </a:r>
            <a:r>
              <a:rPr lang="nl-NL" dirty="0" smtClean="0"/>
              <a:t>beroerd). Betrouwbaar, geen momentopname, veilig-</a:t>
            </a:r>
          </a:p>
          <a:p>
            <a:r>
              <a:rPr lang="nl-NL" dirty="0" smtClean="0"/>
              <a:t>Resultaten bij 4 weken consult bij JGZ-arts bespreken en/of gezamenlijke doorverwijzing </a:t>
            </a:r>
            <a:r>
              <a:rPr lang="nl-NL" dirty="0"/>
              <a:t>vanuit FAM/JGZ: </a:t>
            </a:r>
            <a:r>
              <a:rPr lang="nl-NL" dirty="0" smtClean="0"/>
              <a:t> preventieve interventies </a:t>
            </a:r>
            <a:r>
              <a:rPr lang="nl-NL" dirty="0"/>
              <a:t>of </a:t>
            </a:r>
            <a:r>
              <a:rPr lang="nl-NL" dirty="0" smtClean="0"/>
              <a:t>doorverwijzen bij ernstigere klachten.</a:t>
            </a:r>
          </a:p>
          <a:p>
            <a:r>
              <a:rPr lang="nl-NL" dirty="0" smtClean="0"/>
              <a:t>GGD Hart voor Brabant </a:t>
            </a:r>
            <a:r>
              <a:rPr lang="nl-NL" dirty="0"/>
              <a:t>heeft momenteel </a:t>
            </a:r>
            <a:r>
              <a:rPr lang="nl-NL" dirty="0" smtClean="0"/>
              <a:t>de “Werkwijze </a:t>
            </a:r>
            <a:r>
              <a:rPr lang="nl-NL" dirty="0"/>
              <a:t>Signalering van postpartum depressie door de JGZ</a:t>
            </a:r>
            <a:r>
              <a:rPr lang="nl-NL" dirty="0" smtClean="0"/>
              <a:t>” Moeder </a:t>
            </a:r>
            <a:r>
              <a:rPr lang="nl-NL" dirty="0"/>
              <a:t>vult </a:t>
            </a:r>
            <a:r>
              <a:rPr lang="nl-NL" dirty="0" smtClean="0"/>
              <a:t>EPDS-10 </a:t>
            </a:r>
            <a:r>
              <a:rPr lang="nl-NL" dirty="0"/>
              <a:t>in de wachtkamer </a:t>
            </a:r>
            <a:r>
              <a:rPr lang="nl-NL" dirty="0" smtClean="0"/>
              <a:t>bij JGZ-consult (4 weken pp). Doorbraakproject i.s.m. GGD-GHOR. Zij willen in Tilburg meedoen en vergelijken met de eigen aanpak.</a:t>
            </a:r>
          </a:p>
          <a:p>
            <a:endParaRPr lang="nl-NL" dirty="0"/>
          </a:p>
          <a:p>
            <a:r>
              <a:rPr lang="nl-NL" dirty="0" err="1" smtClean="0"/>
              <a:t>Tranzo</a:t>
            </a:r>
            <a:r>
              <a:rPr lang="nl-NL" dirty="0" smtClean="0"/>
              <a:t>: onderzoeker die data verzamelt, analyseert en over rapporteert. Kennisdelen.</a:t>
            </a:r>
          </a:p>
        </p:txBody>
      </p:sp>
    </p:spTree>
    <p:extLst>
      <p:ext uri="{BB962C8B-B14F-4D97-AF65-F5344CB8AC3E}">
        <p14:creationId xmlns:p14="http://schemas.microsoft.com/office/powerpoint/2010/main" val="37057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/>
              <a:t>D.m.v. intensiever (3</a:t>
            </a:r>
            <a:r>
              <a:rPr lang="nl-NL" baseline="30000" dirty="0" smtClean="0"/>
              <a:t>e</a:t>
            </a:r>
            <a:r>
              <a:rPr lang="nl-NL" dirty="0" smtClean="0"/>
              <a:t> trimester) en innovatiever screenen (ESM app 2-4 weken postpartum) de </a:t>
            </a:r>
            <a:r>
              <a:rPr lang="nl-NL" dirty="0" err="1" smtClean="0"/>
              <a:t>vroegsignalering</a:t>
            </a:r>
            <a:r>
              <a:rPr lang="nl-NL" dirty="0" smtClean="0"/>
              <a:t> van (symptomen van) PPD en preventie voor vrouwen met een verhoogd risico verbeteren.</a:t>
            </a:r>
          </a:p>
          <a:p>
            <a:r>
              <a:rPr lang="nl-NL" dirty="0" smtClean="0"/>
              <a:t>D.m.v. innovatiever screenen (ESM) meer zicht krijgen op vrouwen die tijdens de </a:t>
            </a:r>
            <a:r>
              <a:rPr lang="nl-NL" dirty="0"/>
              <a:t>zwangerschap </a:t>
            </a:r>
            <a:r>
              <a:rPr lang="nl-NL" dirty="0" smtClean="0"/>
              <a:t>geen verhoogd </a:t>
            </a:r>
            <a:r>
              <a:rPr lang="nl-NL" dirty="0"/>
              <a:t>risico </a:t>
            </a:r>
            <a:r>
              <a:rPr lang="nl-NL" dirty="0" smtClean="0"/>
              <a:t>laten zien om </a:t>
            </a:r>
            <a:r>
              <a:rPr lang="nl-NL" dirty="0"/>
              <a:t>een depressie te </a:t>
            </a:r>
            <a:r>
              <a:rPr lang="nl-NL" dirty="0" smtClean="0"/>
              <a:t>ontwikkelen maar </a:t>
            </a:r>
            <a:r>
              <a:rPr lang="nl-NL" dirty="0"/>
              <a:t>die wel symptomen ontwikkelen in de vroege </a:t>
            </a:r>
            <a:r>
              <a:rPr lang="nl-NL" dirty="0" smtClean="0"/>
              <a:t>postpartumperiode.</a:t>
            </a:r>
          </a:p>
          <a:p>
            <a:endParaRPr lang="nl-NL" dirty="0"/>
          </a:p>
          <a:p>
            <a:r>
              <a:rPr lang="nl-NL" dirty="0" smtClean="0"/>
              <a:t>Met deze werkwijze willen we a) de kennis </a:t>
            </a:r>
            <a:r>
              <a:rPr lang="nl-NL" dirty="0"/>
              <a:t>over </a:t>
            </a:r>
            <a:r>
              <a:rPr lang="nl-NL" dirty="0" smtClean="0"/>
              <a:t>hoe depressieve </a:t>
            </a:r>
            <a:r>
              <a:rPr lang="nl-NL" dirty="0"/>
              <a:t>symptomen </a:t>
            </a:r>
            <a:r>
              <a:rPr lang="nl-NL" dirty="0" smtClean="0"/>
              <a:t>zich tijdens de </a:t>
            </a:r>
            <a:r>
              <a:rPr lang="nl-NL" dirty="0"/>
              <a:t>zwangerschap </a:t>
            </a:r>
            <a:r>
              <a:rPr lang="nl-NL" dirty="0" smtClean="0"/>
              <a:t>tot in de vroege postpartumperiode </a:t>
            </a:r>
            <a:r>
              <a:rPr lang="nl-NL" dirty="0"/>
              <a:t>ontwikkelen </a:t>
            </a:r>
            <a:r>
              <a:rPr lang="nl-NL" dirty="0" smtClean="0"/>
              <a:t>vergroten en b) het </a:t>
            </a:r>
            <a:r>
              <a:rPr lang="nl-NL" dirty="0"/>
              <a:t>professioneel bewustzijn </a:t>
            </a:r>
            <a:r>
              <a:rPr lang="nl-NL" dirty="0" smtClean="0"/>
              <a:t>en handelen omtrent PPD voor professionals in de integrale geboortezorg en jeugdgezondheidszorg verbeteren.</a:t>
            </a:r>
          </a:p>
          <a:p>
            <a:r>
              <a:rPr lang="nl-NL" dirty="0" smtClean="0"/>
              <a:t>Nagaan of deze werkwijze de </a:t>
            </a:r>
            <a:r>
              <a:rPr lang="nl-NL" dirty="0"/>
              <a:t>kwaliteit van PPD-screening </a:t>
            </a:r>
            <a:r>
              <a:rPr lang="nl-NL" dirty="0" smtClean="0"/>
              <a:t>verbetert volgens zorgverleners </a:t>
            </a:r>
            <a:r>
              <a:rPr lang="nl-NL" dirty="0"/>
              <a:t>en vrouwen met (symptomen van) </a:t>
            </a:r>
            <a:r>
              <a:rPr lang="nl-NL" dirty="0" smtClean="0"/>
              <a:t>PPD. Spreekt </a:t>
            </a:r>
            <a:r>
              <a:rPr lang="nl-NL" dirty="0"/>
              <a:t>deze </a:t>
            </a:r>
            <a:r>
              <a:rPr lang="nl-NL" dirty="0" smtClean="0"/>
              <a:t>werkwijze hen aan? Wat is goed, wat kan beter?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uit te 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/>
              <a:t>Ook aanbieden preventieve (zelfhulp) interventies vanuit JGZ tijdens zwangerschap?</a:t>
            </a:r>
          </a:p>
          <a:p>
            <a:r>
              <a:rPr lang="nl-NL" dirty="0" smtClean="0"/>
              <a:t>Hoe inhoudelijke, technisch</a:t>
            </a:r>
            <a:r>
              <a:rPr lang="nl-NL" dirty="0"/>
              <a:t>e</a:t>
            </a:r>
            <a:r>
              <a:rPr lang="nl-NL" dirty="0" smtClean="0"/>
              <a:t> en organisatorische overdracht over app resultaten tussen FAM en JGZ (en andersom) regelen?</a:t>
            </a:r>
          </a:p>
          <a:p>
            <a:r>
              <a:rPr lang="nl-NL" dirty="0" smtClean="0"/>
              <a:t>Hoe terugkoppeling over JGZ gesprek over uitkomsten ESM app naar FAM?</a:t>
            </a:r>
          </a:p>
          <a:p>
            <a:r>
              <a:rPr lang="nl-NL" dirty="0" smtClean="0"/>
              <a:t>Hoe </a:t>
            </a:r>
            <a:r>
              <a:rPr lang="nl-NL" dirty="0"/>
              <a:t>gezamenlijke </a:t>
            </a:r>
            <a:r>
              <a:rPr lang="nl-NL" dirty="0" smtClean="0"/>
              <a:t>(complexe) casuïstiekbespreking?</a:t>
            </a:r>
            <a:r>
              <a:rPr lang="nl-NL" dirty="0"/>
              <a:t> Bij risicogevallen tijdens ESM periode kun je niet afwachten en kan direct ingrijpen nodig zijn. </a:t>
            </a:r>
            <a:endParaRPr lang="nl-NL" dirty="0" smtClean="0"/>
          </a:p>
          <a:p>
            <a:r>
              <a:rPr lang="nl-NL" dirty="0" smtClean="0"/>
              <a:t>………tot indienen in september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Rol Geboorteconsortium Midden Nederland? Projectgroep, kennisdeling, anders?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768" y="3506711"/>
            <a:ext cx="1704975" cy="15831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561" y="3543557"/>
            <a:ext cx="2039303" cy="15831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Partners/mensen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2" y="1099345"/>
            <a:ext cx="1771650" cy="147240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7852" y="3518901"/>
            <a:ext cx="1665734" cy="1583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3586" y="1096884"/>
            <a:ext cx="1541462" cy="14743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14" y="1096884"/>
            <a:ext cx="1741170" cy="14743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56653" y="1090736"/>
            <a:ext cx="2902856" cy="16573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7772" y="5127297"/>
            <a:ext cx="224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Hedwig van </a:t>
            </a:r>
            <a:r>
              <a:rPr lang="en-US" sz="1200" dirty="0" err="1" smtClean="0">
                <a:solidFill>
                  <a:schemeClr val="bg1"/>
                </a:solidFill>
              </a:rPr>
              <a:t>Bakel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Professor Infant </a:t>
            </a:r>
            <a:r>
              <a:rPr lang="en-US" sz="1200" dirty="0">
                <a:solidFill>
                  <a:schemeClr val="bg1"/>
                </a:solidFill>
              </a:rPr>
              <a:t>Mental Health </a:t>
            </a:r>
            <a:r>
              <a:rPr lang="en-US" sz="1200" dirty="0" smtClean="0">
                <a:solidFill>
                  <a:schemeClr val="bg1"/>
                </a:solidFill>
              </a:rPr>
              <a:t>and parenthood, </a:t>
            </a:r>
            <a:r>
              <a:rPr lang="en-US" sz="1200" dirty="0">
                <a:solidFill>
                  <a:schemeClr val="bg1"/>
                </a:solidFill>
              </a:rPr>
              <a:t>Tilburg University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70522" y="5127297"/>
            <a:ext cx="2347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</a:rPr>
              <a:t>Ien</a:t>
            </a:r>
            <a:r>
              <a:rPr lang="en-US" sz="1200" dirty="0">
                <a:solidFill>
                  <a:schemeClr val="bg1"/>
                </a:solidFill>
              </a:rPr>
              <a:t> van de </a:t>
            </a:r>
            <a:r>
              <a:rPr lang="en-US" sz="1200" dirty="0" smtClean="0">
                <a:solidFill>
                  <a:schemeClr val="bg1"/>
                </a:solidFill>
              </a:rPr>
              <a:t>Goor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Professor </a:t>
            </a:r>
            <a:r>
              <a:rPr lang="en-US" sz="1200" dirty="0">
                <a:solidFill>
                  <a:schemeClr val="bg1"/>
                </a:solidFill>
              </a:rPr>
              <a:t>Effectiveness Individual Prevention </a:t>
            </a:r>
            <a:r>
              <a:rPr lang="en-US" sz="1200" dirty="0" err="1" smtClean="0">
                <a:solidFill>
                  <a:schemeClr val="bg1"/>
                </a:solidFill>
              </a:rPr>
              <a:t>Tranzo</a:t>
            </a:r>
            <a:r>
              <a:rPr lang="en-US" sz="1200" dirty="0">
                <a:solidFill>
                  <a:schemeClr val="bg1"/>
                </a:solidFill>
              </a:rPr>
              <a:t>, Tilburg University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798" y="2571195"/>
            <a:ext cx="1903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Steven </a:t>
            </a:r>
            <a:r>
              <a:rPr lang="en-US" sz="1200" dirty="0" err="1" smtClean="0">
                <a:solidFill>
                  <a:schemeClr val="bg1"/>
                </a:solidFill>
              </a:rPr>
              <a:t>Koenen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Gynaecoloog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- Elisabeth-</a:t>
            </a:r>
            <a:r>
              <a:rPr lang="en-US" sz="1200" dirty="0" err="1">
                <a:solidFill>
                  <a:schemeClr val="bg1"/>
                </a:solidFill>
              </a:rPr>
              <a:t>TweeSteden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Ziekenhuis</a:t>
            </a:r>
            <a:r>
              <a:rPr lang="en-US" sz="1200" dirty="0" smtClean="0">
                <a:solidFill>
                  <a:schemeClr val="bg1"/>
                </a:solidFill>
              </a:rPr>
              <a:t>, FAM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04698" y="2609585"/>
            <a:ext cx="188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Mariëlle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Cloin</a:t>
            </a:r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Senior </a:t>
            </a:r>
            <a:r>
              <a:rPr lang="en-US" sz="1200" dirty="0" err="1" smtClean="0">
                <a:solidFill>
                  <a:schemeClr val="bg1"/>
                </a:solidFill>
              </a:rPr>
              <a:t>onderzoeker</a:t>
            </a:r>
            <a:r>
              <a:rPr lang="en-US" sz="1200" dirty="0">
                <a:solidFill>
                  <a:schemeClr val="bg1"/>
                </a:solidFill>
              </a:rPr>
              <a:t>/ </a:t>
            </a:r>
            <a:r>
              <a:rPr lang="en-US" sz="1200" dirty="0" err="1">
                <a:solidFill>
                  <a:schemeClr val="bg1"/>
                </a:solidFill>
              </a:rPr>
              <a:t>coördinator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Tranzo</a:t>
            </a:r>
            <a:r>
              <a:rPr lang="en-US" sz="1200" dirty="0" smtClean="0">
                <a:solidFill>
                  <a:schemeClr val="bg1"/>
                </a:solidFill>
              </a:rPr>
              <a:t>, Tilburg University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653" y="2830305"/>
            <a:ext cx="2902856" cy="191428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449693" y="2549823"/>
            <a:ext cx="1924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Miranda ten Brink</a:t>
            </a:r>
          </a:p>
          <a:p>
            <a:r>
              <a:rPr lang="en-US" sz="1200" dirty="0" err="1" smtClean="0">
                <a:solidFill>
                  <a:schemeClr val="bg1"/>
                </a:solidFill>
              </a:rPr>
              <a:t>Projectleider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>
                <a:solidFill>
                  <a:schemeClr val="bg1"/>
                </a:solidFill>
              </a:rPr>
              <a:t>Werkwijze Signaleren van postpartum depressie </a:t>
            </a:r>
            <a:r>
              <a:rPr lang="nl-NL" sz="1200" dirty="0" smtClean="0">
                <a:solidFill>
                  <a:schemeClr val="bg1"/>
                </a:solidFill>
              </a:rPr>
              <a:t>JGZ</a:t>
            </a:r>
          </a:p>
          <a:p>
            <a:r>
              <a:rPr lang="nl-NL" sz="1200" dirty="0" smtClean="0">
                <a:solidFill>
                  <a:schemeClr val="bg1"/>
                </a:solidFill>
              </a:rPr>
              <a:t>GGD Hart voor Brabant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07852" y="5068411"/>
            <a:ext cx="215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Ioana</a:t>
            </a:r>
            <a:r>
              <a:rPr lang="en-US" sz="1200" dirty="0" smtClean="0">
                <a:solidFill>
                  <a:schemeClr val="bg1"/>
                </a:solidFill>
              </a:rPr>
              <a:t> van </a:t>
            </a:r>
            <a:r>
              <a:rPr lang="en-US" sz="1200" dirty="0" err="1" smtClean="0">
                <a:solidFill>
                  <a:schemeClr val="bg1"/>
                </a:solidFill>
              </a:rPr>
              <a:t>Deurzen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Assistant </a:t>
            </a:r>
            <a:r>
              <a:rPr lang="en-US" sz="1200" dirty="0">
                <a:solidFill>
                  <a:schemeClr val="bg1"/>
                </a:solidFill>
              </a:rPr>
              <a:t>professor </a:t>
            </a:r>
            <a:r>
              <a:rPr lang="en-US" sz="1200" dirty="0" smtClean="0">
                <a:solidFill>
                  <a:schemeClr val="bg1"/>
                </a:solidFill>
              </a:rPr>
              <a:t>Sociology </a:t>
            </a:r>
            <a:r>
              <a:rPr lang="en-US" sz="1200" dirty="0">
                <a:solidFill>
                  <a:schemeClr val="bg1"/>
                </a:solidFill>
              </a:rPr>
              <a:t>Department, </a:t>
            </a:r>
            <a:r>
              <a:rPr lang="en-US" sz="1200" dirty="0" smtClean="0">
                <a:solidFill>
                  <a:schemeClr val="bg1"/>
                </a:solidFill>
              </a:rPr>
              <a:t>Tilburg University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6463" y="2368640"/>
            <a:ext cx="211824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Geboortezorg Consortium Midden Nederland (GCMN).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1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I_powerpoint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DD9E12A1F84D4687BDF70F73AAC5FC" ma:contentTypeVersion="4" ma:contentTypeDescription="Create a new document." ma:contentTypeScope="" ma:versionID="b65e505324fc530150df3f9ec634dcab">
  <xsd:schema xmlns:xsd="http://www.w3.org/2001/XMLSchema" xmlns:xs="http://www.w3.org/2001/XMLSchema" xmlns:p="http://schemas.microsoft.com/office/2006/metadata/properties" xmlns:ns2="aced7b56-564e-405c-9ead-7262de2d6b02" targetNamespace="http://schemas.microsoft.com/office/2006/metadata/properties" ma:root="true" ma:fieldsID="9e99e43c3e5e464f6d6b5843da927908" ns2:_="">
    <xsd:import namespace="aced7b56-564e-405c-9ead-7262de2d6b02"/>
    <xsd:element name="properties">
      <xsd:complexType>
        <xsd:sequence>
          <xsd:element name="documentManagement">
            <xsd:complexType>
              <xsd:all>
                <xsd:element ref="ns2:Informatie" minOccurs="0"/>
                <xsd:element ref="ns2:Rechstreeks_x0020_naar_x002e__x002e__x002e__x002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d7b56-564e-405c-9ead-7262de2d6b02" elementFormDefault="qualified">
    <xsd:import namespace="http://schemas.microsoft.com/office/2006/documentManagement/types"/>
    <xsd:import namespace="http://schemas.microsoft.com/office/infopath/2007/PartnerControls"/>
    <xsd:element name="Informatie" ma:index="8" nillable="true" ma:displayName="Informatie" ma:internalName="Informatie">
      <xsd:simpleType>
        <xsd:restriction base="dms:Text">
          <xsd:maxLength value="255"/>
        </xsd:restriction>
      </xsd:simpleType>
    </xsd:element>
    <xsd:element name="Rechstreeks_x0020_naar_x002e__x002e__x002e__x002e_" ma:index="9" nillable="true" ma:displayName="Rechstreeks naar...." ma:format="Hyperlink" ma:internalName="Rechstreeks_x0020_naar_x002e__x002e__x002e__x002e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e xmlns="aced7b56-564e-405c-9ead-7262de2d6b02" xsi:nil="true"/>
    <Rechstreeks_x0020_naar_x002e__x002e__x002e__x002e_ xmlns="aced7b56-564e-405c-9ead-7262de2d6b02">
      <Url xsi:nil="true"/>
      <Description xsi:nil="true"/>
    </Rechstreeks_x0020_naar_x002e__x002e__x002e__x002e_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866D13-0294-4D1B-9644-06ADDA937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d7b56-564e-405c-9ead-7262de2d6b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DE55B7-7405-45EE-AB0B-74B74DFF1F44}">
  <ds:schemaRefs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aced7b56-564e-405c-9ead-7262de2d6b02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7AB222-461C-4BE3-B9F4-41F4D08FDE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892</Words>
  <Application>Microsoft Office PowerPoint</Application>
  <PresentationFormat>Widescreen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Scalasans</vt:lpstr>
      <vt:lpstr>Scalasans</vt:lpstr>
      <vt:lpstr>ヒラギノ角ゴ Pro W3</vt:lpstr>
      <vt:lpstr>Arial</vt:lpstr>
      <vt:lpstr>Calibri</vt:lpstr>
      <vt:lpstr>UTI_powerpoint_v2</vt:lpstr>
      <vt:lpstr> Prepared. Prevention and early detection of postpartum depression  Mariëlle Cloin – Tranzo Tilburg University </vt:lpstr>
      <vt:lpstr>Tranzo</vt:lpstr>
      <vt:lpstr>  ZonMw Zwangerschap en geboorte II</vt:lpstr>
      <vt:lpstr>Achtergrond / aanleiding: waarom postpartum depressie</vt:lpstr>
      <vt:lpstr>Hoe? Aanpak</vt:lpstr>
      <vt:lpstr>Doelen</vt:lpstr>
      <vt:lpstr>Nog uit te werken</vt:lpstr>
      <vt:lpstr>Partners/mensen</vt:lpstr>
    </vt:vector>
  </TitlesOfParts>
  <Company>Tilburg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F.H.M.T. van Engelen</dc:creator>
  <cp:lastModifiedBy>J.C.M. Cloin</cp:lastModifiedBy>
  <cp:revision>60</cp:revision>
  <cp:lastPrinted>2019-06-27T12:34:01Z</cp:lastPrinted>
  <dcterms:created xsi:type="dcterms:W3CDTF">2015-10-21T13:21:45Z</dcterms:created>
  <dcterms:modified xsi:type="dcterms:W3CDTF">2019-06-27T20:06:24Z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0x010100C3DD9E12A1F84D4687BDF70F73AAC5FC</vt:lpwstr>
  </property>
</Properties>
</file>